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69" r:id="rId3"/>
    <p:sldId id="463" r:id="rId4"/>
    <p:sldId id="465" r:id="rId5"/>
    <p:sldId id="414" r:id="rId6"/>
    <p:sldId id="415" r:id="rId7"/>
    <p:sldId id="473" r:id="rId8"/>
    <p:sldId id="464" r:id="rId9"/>
    <p:sldId id="420" r:id="rId10"/>
    <p:sldId id="467" r:id="rId11"/>
    <p:sldId id="466" r:id="rId12"/>
    <p:sldId id="468" r:id="rId13"/>
    <p:sldId id="471" r:id="rId14"/>
    <p:sldId id="472" r:id="rId15"/>
    <p:sldId id="474" r:id="rId16"/>
    <p:sldId id="475" r:id="rId17"/>
    <p:sldId id="458"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A50021"/>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2429" autoAdjust="0"/>
  </p:normalViewPr>
  <p:slideViewPr>
    <p:cSldViewPr>
      <p:cViewPr varScale="1">
        <p:scale>
          <a:sx n="85" d="100"/>
          <a:sy n="85" d="100"/>
        </p:scale>
        <p:origin x="-1050"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CDA5BD5-33FE-4023-B288-78A851E4EF4C}" type="datetimeFigureOut">
              <a:rPr lang="en-US" smtClean="0"/>
              <a:pPr/>
              <a:t>6/30/2010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268991A3-F849-4473-8EEE-3164B7BBCC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customary to begin presentations by</a:t>
            </a:r>
            <a:r>
              <a:rPr lang="en-US" baseline="0" dirty="0" smtClean="0"/>
              <a:t> thanking various people who have helped you along the way.  This presentation begins somewhat differently, as I’d like to NOT thank the travel agent from Boston’s Chinatown who acted as an agent for those who wish to keep me out of China.  </a:t>
            </a:r>
          </a:p>
          <a:p>
            <a:endParaRPr lang="en-US" baseline="0" dirty="0" smtClean="0"/>
          </a:p>
          <a:p>
            <a:r>
              <a:rPr lang="en-US" baseline="0" dirty="0" smtClean="0"/>
              <a:t>Seriously, it was my great pleasure to be asked by Zhaoyang to discuss the paper by Desai, Li and Zhang, in light of my last minute cancellation to discuss a paper at the 2009 conference due to a death in the family.  </a:t>
            </a:r>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importance, as it speaks to a debate in both the academic literature AND</a:t>
            </a:r>
            <a:r>
              <a:rPr lang="en-US" baseline="0" dirty="0" smtClean="0"/>
              <a:t> the ‘real world’</a:t>
            </a:r>
          </a:p>
          <a:p>
            <a:endParaRPr lang="en-US" baseline="0" dirty="0" smtClean="0"/>
          </a:p>
          <a:p>
            <a:r>
              <a:rPr lang="en-US" sz="1200" kern="1200" baseline="0" dirty="0" smtClean="0">
                <a:solidFill>
                  <a:schemeClr val="tx1"/>
                </a:solidFill>
                <a:latin typeface="+mn-lt"/>
                <a:ea typeface="+mn-ea"/>
                <a:cs typeface="+mn-cs"/>
              </a:rPr>
              <a:t>Bernard Marcus, CEO of Home Depot responded, “You’re trying to confuse me with logic here. Mr. Marcus went on to assert that if Home</a:t>
            </a:r>
          </a:p>
          <a:p>
            <a:r>
              <a:rPr lang="en-US" sz="1200" kern="1200" baseline="0" dirty="0" smtClean="0">
                <a:solidFill>
                  <a:schemeClr val="tx1"/>
                </a:solidFill>
                <a:latin typeface="+mn-lt"/>
                <a:ea typeface="+mn-ea"/>
                <a:cs typeface="+mn-cs"/>
              </a:rPr>
              <a:t>Depot had been forced to expense its stock options grants since the time it went public in 1981, his company would be ten percent of its current size.</a:t>
            </a:r>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think what is going on is the prior research started with my same priors, and focused the research on confirming these priors.  In doing so, they may have spent less time attempting to control for economic determinants of option grants.  What the authors do, in my opinion, is to focus on economic determinants to confirm that they matter.  The presentation ends up being a big lopsided </a:t>
            </a:r>
            <a:r>
              <a:rPr lang="en-US" baseline="0" dirty="0" smtClean="0"/>
              <a:t>because of </a:t>
            </a:r>
            <a:r>
              <a:rPr lang="en-US" baseline="0" dirty="0" smtClean="0"/>
              <a:t>the </a:t>
            </a:r>
            <a:r>
              <a:rPr lang="en-US" baseline="0" dirty="0" smtClean="0"/>
              <a:t>interpretation of the sign or insignificance </a:t>
            </a:r>
            <a:r>
              <a:rPr lang="en-US" baseline="0" dirty="0" smtClean="0"/>
              <a:t>of the financial reporting cost variables.  However, the message is a good one</a:t>
            </a:r>
            <a:r>
              <a:rPr lang="en-US" baseline="0" dirty="0" smtClean="0"/>
              <a:t>.</a:t>
            </a:r>
          </a:p>
          <a:p>
            <a:endParaRPr lang="en-US" baseline="0" dirty="0" smtClean="0"/>
          </a:p>
          <a:p>
            <a:r>
              <a:rPr lang="en-US" baseline="0" dirty="0" smtClean="0"/>
              <a:t>Plus literature on purchase vs. pooling (CEO/CFO abandonment of deals b/c couldn’t get pooling treatment), smoothing literature, etc.  </a:t>
            </a:r>
            <a:br>
              <a:rPr lang="en-US" baseline="0" dirty="0" smtClean="0"/>
            </a:br>
            <a:r>
              <a:rPr lang="en-US" baseline="0" dirty="0" smtClean="0"/>
              <a:t>Thus, the authors are questioning the voracity of the accounting explanation after a heap of evidence showing that in all kinds of contexts, especially stock options, managers are very concerned about the financial reporting impact of various operating/investing/financing activities.  </a:t>
            </a:r>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“False </a:t>
            </a:r>
            <a:r>
              <a:rPr lang="en-US" baseline="0" dirty="0" smtClean="0"/>
              <a:t>and not nice”</a:t>
            </a:r>
            <a:endParaRPr lang="en-US" dirty="0" smtClean="0"/>
          </a:p>
          <a:p>
            <a:endParaRPr lang="en-US" dirty="0" smtClean="0"/>
          </a:p>
          <a:p>
            <a:r>
              <a:rPr lang="en-US" dirty="0" smtClean="0"/>
              <a:t>On </a:t>
            </a:r>
            <a:r>
              <a:rPr lang="en-US" dirty="0" smtClean="0"/>
              <a:t>one level, this is an academic jousting match with limited</a:t>
            </a:r>
            <a:r>
              <a:rPr lang="en-US" baseline="0" dirty="0" smtClean="0"/>
              <a:t> importance.  For example, some chide efficient market adherents who believe the internet bubble was not a bubble … one day prices reflected info, and so did they the next day.  Here, did option use increase because of the accounting loophole, or because of hot economic activity during the 90s/00s, or a combination?  Answer is probably both, but this doesn’t prevent academics with too much time on their hand from making extreme statements.</a:t>
            </a:r>
          </a:p>
          <a:p>
            <a:endParaRPr lang="en-US" baseline="0" dirty="0" smtClean="0"/>
          </a:p>
          <a:p>
            <a:r>
              <a:rPr lang="en-US" baseline="0" dirty="0" smtClean="0"/>
              <a:t>Authors seem to be biased towards efficiency.  Even say, they “examine relation between employee option grants and financial reporting costs/benefits while controlling for the economic and labor market determinants of employee option grants.”  Really, it is symmetric.</a:t>
            </a:r>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T1 and T2 are the standard </a:t>
            </a:r>
            <a:r>
              <a:rPr lang="en-US" dirty="0" err="1" smtClean="0"/>
              <a:t>descriptives</a:t>
            </a:r>
            <a:r>
              <a:rPr lang="en-US" dirty="0" smtClean="0"/>
              <a:t> &amp; correlations</a:t>
            </a:r>
          </a:p>
          <a:p>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the back and forth between firms and FASB re: delay of SFAS123R.  From 2004 to late 2005.</a:t>
            </a:r>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991A3-F849-4473-8EEE-3164B7BBCCC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68909-76C7-4687-8EE5-450F4BF8E996}" type="datetime1">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0BA5B6-9205-4943-B48B-24EBAE4266F8}" type="datetime1">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0061AD-5759-451D-8137-5FAC7DDF110A}" type="datetime1">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CC270-5CF0-401D-96E1-FF7D9A16CA83}" type="datetime1">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11200" y="28575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57300"/>
            <a:ext cx="3810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57300"/>
            <a:ext cx="3810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76675"/>
            <a:ext cx="3810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76675"/>
            <a:ext cx="3810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515100"/>
            <a:ext cx="1905000" cy="1905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2032000" y="6513513"/>
            <a:ext cx="5384800" cy="190500"/>
          </a:xfrm>
        </p:spPr>
        <p:txBody>
          <a:bodyPr/>
          <a:lstStyle>
            <a:lvl1pPr>
              <a:defRPr/>
            </a:lvl1pPr>
          </a:lstStyle>
          <a:p>
            <a:r>
              <a:rPr lang="en-US"/>
              <a:t>Prepared by: Mark T. Bradshaw</a:t>
            </a:r>
          </a:p>
        </p:txBody>
      </p:sp>
      <p:sp>
        <p:nvSpPr>
          <p:cNvPr id="9" name="Slide Number Placeholder 8"/>
          <p:cNvSpPr>
            <a:spLocks noGrp="1"/>
          </p:cNvSpPr>
          <p:nvPr>
            <p:ph type="sldNum" sz="quarter" idx="12"/>
          </p:nvPr>
        </p:nvSpPr>
        <p:spPr>
          <a:xfrm>
            <a:off x="6553200" y="6515100"/>
            <a:ext cx="1905000" cy="190500"/>
          </a:xfrm>
        </p:spPr>
        <p:txBody>
          <a:bodyPr/>
          <a:lstStyle>
            <a:lvl1pPr>
              <a:defRPr/>
            </a:lvl1pPr>
          </a:lstStyle>
          <a:p>
            <a:fld id="{F43500A2-2889-423C-8C64-9F27281673B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8575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57300"/>
            <a:ext cx="38100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57300"/>
            <a:ext cx="3810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76675"/>
            <a:ext cx="3810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515100"/>
            <a:ext cx="1905000" cy="1905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2032000" y="6513513"/>
            <a:ext cx="5384800" cy="190500"/>
          </a:xfrm>
        </p:spPr>
        <p:txBody>
          <a:bodyPr/>
          <a:lstStyle>
            <a:lvl1pPr>
              <a:defRPr/>
            </a:lvl1pPr>
          </a:lstStyle>
          <a:p>
            <a:r>
              <a:rPr lang="en-US"/>
              <a:t>Prepared by: Mark T. Bradshaw</a:t>
            </a:r>
          </a:p>
        </p:txBody>
      </p:sp>
      <p:sp>
        <p:nvSpPr>
          <p:cNvPr id="8" name="Slide Number Placeholder 7"/>
          <p:cNvSpPr>
            <a:spLocks noGrp="1"/>
          </p:cNvSpPr>
          <p:nvPr>
            <p:ph type="sldNum" sz="quarter" idx="12"/>
          </p:nvPr>
        </p:nvSpPr>
        <p:spPr>
          <a:xfrm>
            <a:off x="6553200" y="6515100"/>
            <a:ext cx="1905000" cy="190500"/>
          </a:xfrm>
        </p:spPr>
        <p:txBody>
          <a:bodyPr/>
          <a:lstStyle>
            <a:lvl1pPr>
              <a:defRPr/>
            </a:lvl1pPr>
          </a:lstStyle>
          <a:p>
            <a:fld id="{BC260C78-E664-4F2C-8C79-579D789907D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8575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57300"/>
            <a:ext cx="38100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57300"/>
            <a:ext cx="38100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15100"/>
            <a:ext cx="1905000" cy="1905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2032000" y="6513513"/>
            <a:ext cx="5384800" cy="190500"/>
          </a:xfrm>
        </p:spPr>
        <p:txBody>
          <a:bodyPr/>
          <a:lstStyle>
            <a:lvl1pPr>
              <a:defRPr/>
            </a:lvl1pPr>
          </a:lstStyle>
          <a:p>
            <a:r>
              <a:rPr lang="en-US"/>
              <a:t>Prepared by: Mark T. Bradshaw</a:t>
            </a:r>
          </a:p>
        </p:txBody>
      </p:sp>
      <p:sp>
        <p:nvSpPr>
          <p:cNvPr id="7" name="Slide Number Placeholder 6"/>
          <p:cNvSpPr>
            <a:spLocks noGrp="1"/>
          </p:cNvSpPr>
          <p:nvPr>
            <p:ph type="sldNum" sz="quarter" idx="12"/>
          </p:nvPr>
        </p:nvSpPr>
        <p:spPr>
          <a:xfrm>
            <a:off x="6553200" y="6515100"/>
            <a:ext cx="1905000" cy="190500"/>
          </a:xfrm>
        </p:spPr>
        <p:txBody>
          <a:bodyPr/>
          <a:lstStyle>
            <a:lvl1pPr>
              <a:defRPr/>
            </a:lvl1pPr>
          </a:lstStyle>
          <a:p>
            <a:fld id="{97B63FA8-0D76-4BDC-9275-A148BD4B02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E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05840"/>
            <a:ext cx="8229600" cy="1115568"/>
          </a:xfrm>
          <a:prstGeom prst="rect">
            <a:avLst/>
          </a:prstGeom>
        </p:spPr>
        <p:txBody>
          <a:bodyPr lIns="0" tIns="0" rIns="0" bIns="0" anchor="t" anchorCtr="0"/>
          <a:lstStyle>
            <a:lvl1pPr>
              <a:lnSpc>
                <a:spcPct val="90000"/>
              </a:lnSpc>
              <a:spcAft>
                <a:spcPts val="1200"/>
              </a:spcAft>
              <a:defRPr sz="3200" baseline="0">
                <a:solidFill>
                  <a:schemeClr val="bg1"/>
                </a:solidFill>
              </a:defRPr>
            </a:lvl1pPr>
          </a:lstStyle>
          <a:p>
            <a:r>
              <a:rPr lang="en-US" dirty="0" smtClean="0"/>
              <a:t>Click to edit Master title style</a:t>
            </a:r>
            <a:endParaRPr lang="en-US" dirty="0"/>
          </a:p>
        </p:txBody>
      </p:sp>
      <p:cxnSp>
        <p:nvCxnSpPr>
          <p:cNvPr id="5" name="Straight Connector 4"/>
          <p:cNvCxnSpPr/>
          <p:nvPr userDrawn="1"/>
        </p:nvCxnSpPr>
        <p:spPr bwMode="auto">
          <a:xfrm>
            <a:off x="0" y="6383547"/>
            <a:ext cx="9144000" cy="1588"/>
          </a:xfrm>
          <a:prstGeom prst="line">
            <a:avLst/>
          </a:prstGeom>
          <a:noFill/>
          <a:ln w="3175" cap="flat" cmpd="sng" algn="ctr">
            <a:solidFill>
              <a:schemeClr val="bg1"/>
            </a:solidFill>
            <a:prstDash val="solid"/>
            <a:round/>
            <a:headEnd type="none" w="med" len="med"/>
            <a:tailEnd type="none" w="med" len="med"/>
          </a:ln>
          <a:effectLst/>
        </p:spPr>
      </p:cxnSp>
      <p:sp>
        <p:nvSpPr>
          <p:cNvPr id="7" name="Title 1"/>
          <p:cNvSpPr txBox="1">
            <a:spLocks/>
          </p:cNvSpPr>
          <p:nvPr userDrawn="1"/>
        </p:nvSpPr>
        <p:spPr bwMode="auto">
          <a:xfrm>
            <a:off x="462958" y="3219854"/>
            <a:ext cx="8229600" cy="1115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90000"/>
              </a:lnSpc>
              <a:defRPr sz="4000" baseline="0">
                <a:solidFill>
                  <a:schemeClr val="bg1"/>
                </a:solidFill>
              </a:defRPr>
            </a:lvl1p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8" name="Title 1"/>
          <p:cNvSpPr txBox="1">
            <a:spLocks/>
          </p:cNvSpPr>
          <p:nvPr userDrawn="1"/>
        </p:nvSpPr>
        <p:spPr bwMode="auto">
          <a:xfrm>
            <a:off x="462958" y="3228480"/>
            <a:ext cx="8229600" cy="1115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90000"/>
              </a:lnSpc>
              <a:defRPr sz="4000" baseline="0">
                <a:solidFill>
                  <a:schemeClr val="bg1"/>
                </a:solidFill>
              </a:defRPr>
            </a:lvl1p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6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ext Placeholder 9"/>
          <p:cNvSpPr>
            <a:spLocks noGrp="1"/>
          </p:cNvSpPr>
          <p:nvPr>
            <p:ph type="body" sz="quarter" idx="10"/>
          </p:nvPr>
        </p:nvSpPr>
        <p:spPr>
          <a:xfrm>
            <a:off x="457201" y="3485282"/>
            <a:ext cx="8160588" cy="1595437"/>
          </a:xfrm>
          <a:prstGeom prst="rect">
            <a:avLst/>
          </a:prstGeom>
        </p:spPr>
        <p:txBody>
          <a:bodyPr/>
          <a:lstStyle>
            <a:lvl1pPr algn="ctr">
              <a:defRPr sz="2600" baseline="0">
                <a:solidFill>
                  <a:schemeClr val="bg1"/>
                </a:solidFill>
              </a:defRPr>
            </a:lvl1pPr>
          </a:lstStyle>
          <a:p>
            <a:pPr lvl="0"/>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6462887"/>
            <a:ext cx="533400" cy="349250"/>
          </a:xfrm>
        </p:spPr>
        <p:txBody>
          <a:bodyPr/>
          <a:lstStyle>
            <a:lvl1pPr>
              <a:defRPr sz="1800" b="1"/>
            </a:lvl1pPr>
          </a:lstStyle>
          <a:p>
            <a:fld id="{B2432058-B21B-4FF3-B6CB-521F7A2BD0EB}" type="slidenum">
              <a:rPr lang="en-US" smtClean="0"/>
              <a:pPr/>
              <a:t>‹#›</a:t>
            </a:fld>
            <a:endParaRPr lang="en-US" dirty="0"/>
          </a:p>
        </p:txBody>
      </p:sp>
      <p:sp>
        <p:nvSpPr>
          <p:cNvPr id="7" name="Title 1"/>
          <p:cNvSpPr>
            <a:spLocks noGrp="1"/>
          </p:cNvSpPr>
          <p:nvPr>
            <p:ph type="title"/>
          </p:nvPr>
        </p:nvSpPr>
        <p:spPr>
          <a:xfrm>
            <a:off x="457200" y="69008"/>
            <a:ext cx="8229600" cy="948909"/>
          </a:xfrm>
          <a:prstGeom prst="rect">
            <a:avLst/>
          </a:prstGeom>
        </p:spPr>
        <p:txBody>
          <a:bodyPr lIns="0" tIns="0" rIns="0" bIns="0" anchor="b">
            <a:normAutofit/>
          </a:bodyPr>
          <a:lstStyle>
            <a:lvl1pPr algn="l">
              <a:lnSpc>
                <a:spcPct val="90000"/>
              </a:lnSpc>
              <a:defRPr sz="2800" b="1" kern="1200" spc="-70" baseline="0">
                <a:solidFill>
                  <a:srgbClr val="A50021"/>
                </a:solidFill>
              </a:defRPr>
            </a:lvl1pPr>
          </a:lstStyle>
          <a:p>
            <a:r>
              <a:rPr lang="en-US" dirty="0" smtClean="0"/>
              <a:t>Click to edit Master title style</a:t>
            </a:r>
            <a:endParaRPr lang="en-US" dirty="0"/>
          </a:p>
        </p:txBody>
      </p:sp>
      <p:cxnSp>
        <p:nvCxnSpPr>
          <p:cNvPr id="9" name="Straight Connector 8"/>
          <p:cNvCxnSpPr/>
          <p:nvPr userDrawn="1"/>
        </p:nvCxnSpPr>
        <p:spPr bwMode="auto">
          <a:xfrm>
            <a:off x="0" y="1023689"/>
            <a:ext cx="9144000" cy="1588"/>
          </a:xfrm>
          <a:prstGeom prst="line">
            <a:avLst/>
          </a:prstGeom>
          <a:noFill/>
          <a:ln w="3175" cap="flat" cmpd="sng" algn="ctr">
            <a:solidFill>
              <a:srgbClr val="6E0000"/>
            </a:solidFill>
            <a:prstDash val="solid"/>
            <a:round/>
            <a:headEnd type="none" w="med" len="med"/>
            <a:tailEnd type="none" w="med" len="med"/>
          </a:ln>
          <a:effectLst/>
        </p:spPr>
      </p:cxnSp>
      <p:sp>
        <p:nvSpPr>
          <p:cNvPr id="10" name="Content Placeholder 2"/>
          <p:cNvSpPr>
            <a:spLocks noGrp="1"/>
          </p:cNvSpPr>
          <p:nvPr>
            <p:ph idx="1" hasCustomPrompt="1"/>
          </p:nvPr>
        </p:nvSpPr>
        <p:spPr>
          <a:xfrm>
            <a:off x="457199" y="1086928"/>
            <a:ext cx="8569106" cy="5270740"/>
          </a:xfrm>
          <a:prstGeom prst="rect">
            <a:avLst/>
          </a:prstGeom>
        </p:spPr>
        <p:txBody>
          <a:bodyPr lIns="0" tIns="0" rIns="0" bIns="0"/>
          <a:lstStyle>
            <a:lvl1pPr marL="228600" indent="-228600">
              <a:lnSpc>
                <a:spcPct val="100000"/>
              </a:lnSpc>
              <a:spcBef>
                <a:spcPts val="900"/>
              </a:spcBef>
              <a:buFont typeface="Wingdings" pitchFamily="2" charset="2"/>
              <a:buChar char="§"/>
              <a:defRPr sz="2000" b="1"/>
            </a:lvl1pPr>
            <a:lvl2pPr marL="457200" indent="-228600" algn="l">
              <a:lnSpc>
                <a:spcPts val="2200"/>
              </a:lnSpc>
              <a:spcBef>
                <a:spcPts val="300"/>
              </a:spcBef>
              <a:buFont typeface="Courier New" pitchFamily="49" charset="0"/>
              <a:buChar char="o"/>
              <a:defRPr sz="2000"/>
            </a:lvl2pPr>
            <a:lvl3pPr marL="685800" indent="-228600" algn="l">
              <a:lnSpc>
                <a:spcPts val="2000"/>
              </a:lnSpc>
              <a:spcBef>
                <a:spcPts val="300"/>
              </a:spcBef>
              <a:buFont typeface="Arial" pitchFamily="34" charset="0"/>
              <a:buChar char="•"/>
              <a:defRPr sz="1800"/>
            </a:lvl3pPr>
            <a:lvl4pPr marL="822960" indent="-285750" algn="l">
              <a:lnSpc>
                <a:spcPct val="100000"/>
              </a:lnSpc>
              <a:spcBef>
                <a:spcPts val="300"/>
              </a:spcBef>
              <a:buSzPct val="50000"/>
              <a:buFont typeface="Wingdings" pitchFamily="2" charset="2"/>
              <a:buChar char="Ø"/>
              <a:defRPr sz="1800" i="1"/>
            </a:lvl4pPr>
            <a:lvl5pPr marL="971550" marR="0" indent="-228600" algn="l" defTabSz="914400" rtl="0" eaLnBrk="1" fontAlgn="auto" latinLnBrk="0" hangingPunct="1">
              <a:lnSpc>
                <a:spcPct val="100000"/>
              </a:lnSpc>
              <a:spcBef>
                <a:spcPts val="300"/>
              </a:spcBef>
              <a:spcAft>
                <a:spcPts val="0"/>
              </a:spcAft>
              <a:buClrTx/>
              <a:buSzPct val="75000"/>
              <a:buFont typeface="Wingdings" pitchFamily="2" charset="2"/>
              <a:buChar char="§"/>
              <a:tabLst/>
              <a:defRPr sz="1600"/>
            </a:lvl5pPr>
            <a:lvl6pPr>
              <a:buFont typeface="Wingdings" pitchFamily="2" charset="2"/>
              <a:buNone/>
              <a:defRPr/>
            </a:lvl6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cxnSp>
        <p:nvCxnSpPr>
          <p:cNvPr id="12" name="Straight Connector 11"/>
          <p:cNvCxnSpPr/>
          <p:nvPr userDrawn="1"/>
        </p:nvCxnSpPr>
        <p:spPr bwMode="auto">
          <a:xfrm>
            <a:off x="0" y="6463450"/>
            <a:ext cx="9144000" cy="1588"/>
          </a:xfrm>
          <a:prstGeom prst="line">
            <a:avLst/>
          </a:prstGeom>
          <a:noFill/>
          <a:ln w="3175" cap="flat" cmpd="sng" algn="ctr">
            <a:solidFill>
              <a:srgbClr val="6E0000"/>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05F598-847E-43EE-B2DF-BBB9D1158F0B}" type="datetime1">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83163"/>
          </a:xfrm>
        </p:spPr>
        <p:txBody>
          <a:bodyPr/>
          <a:lstStyle>
            <a:lvl1pPr>
              <a:defRPr sz="2000" b="1"/>
            </a:lvl1pPr>
            <a:lvl2pPr marL="411480">
              <a:defRPr sz="2000"/>
            </a:lvl2pPr>
            <a:lvl3pPr marL="685800">
              <a:defRPr sz="1800"/>
            </a:lvl3pPr>
            <a:lvl4pPr marL="914400">
              <a:defRPr sz="1800"/>
            </a:lvl4pPr>
            <a:lvl5pPr marL="11430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000" b="1"/>
            </a:lvl1pPr>
            <a:lvl2pPr marL="411480">
              <a:defRPr sz="2000"/>
            </a:lvl2pPr>
            <a:lvl3pPr marL="685800">
              <a:defRPr sz="1800"/>
            </a:lvl3pPr>
            <a:lvl4pPr marL="914400">
              <a:defRPr sz="1800"/>
            </a:lvl4pPr>
            <a:lvl5pPr marL="11430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32058-B21B-4FF3-B6CB-521F7A2BD0EB}" type="slidenum">
              <a:rPr lang="en-US" smtClean="0"/>
              <a:pPr/>
              <a:t>‹#›</a:t>
            </a:fld>
            <a:endParaRPr lang="en-US"/>
          </a:p>
        </p:txBody>
      </p:sp>
      <p:cxnSp>
        <p:nvCxnSpPr>
          <p:cNvPr id="8" name="Straight Connector 7"/>
          <p:cNvCxnSpPr/>
          <p:nvPr userDrawn="1"/>
        </p:nvCxnSpPr>
        <p:spPr bwMode="auto">
          <a:xfrm>
            <a:off x="0" y="6463450"/>
            <a:ext cx="9144000" cy="1588"/>
          </a:xfrm>
          <a:prstGeom prst="line">
            <a:avLst/>
          </a:prstGeom>
          <a:noFill/>
          <a:ln w="3175" cap="flat" cmpd="sng" algn="ctr">
            <a:solidFill>
              <a:srgbClr val="6E0000"/>
            </a:solidFill>
            <a:prstDash val="solid"/>
            <a:round/>
            <a:headEnd type="none" w="med" len="med"/>
            <a:tailEnd type="none" w="med" len="med"/>
          </a:ln>
          <a:effectLst/>
        </p:spPr>
      </p:cxnSp>
      <p:cxnSp>
        <p:nvCxnSpPr>
          <p:cNvPr id="9" name="Straight Connector 8"/>
          <p:cNvCxnSpPr/>
          <p:nvPr userDrawn="1"/>
        </p:nvCxnSpPr>
        <p:spPr bwMode="auto">
          <a:xfrm>
            <a:off x="0" y="1023689"/>
            <a:ext cx="9144000" cy="1588"/>
          </a:xfrm>
          <a:prstGeom prst="line">
            <a:avLst/>
          </a:prstGeom>
          <a:noFill/>
          <a:ln w="3175" cap="flat" cmpd="sng" algn="ctr">
            <a:solidFill>
              <a:srgbClr val="6E0000"/>
            </a:solidFill>
            <a:prstDash val="solid"/>
            <a:round/>
            <a:headEnd type="none" w="med" len="med"/>
            <a:tailEnd type="none" w="med" len="med"/>
          </a:ln>
          <a:effectLst/>
        </p:spPr>
      </p:cxnSp>
      <p:sp>
        <p:nvSpPr>
          <p:cNvPr id="10" name="Title 1"/>
          <p:cNvSpPr>
            <a:spLocks noGrp="1"/>
          </p:cNvSpPr>
          <p:nvPr>
            <p:ph type="title"/>
          </p:nvPr>
        </p:nvSpPr>
        <p:spPr>
          <a:xfrm>
            <a:off x="457200" y="69008"/>
            <a:ext cx="8229600" cy="948909"/>
          </a:xfrm>
          <a:prstGeom prst="rect">
            <a:avLst/>
          </a:prstGeom>
        </p:spPr>
        <p:txBody>
          <a:bodyPr lIns="0" tIns="0" rIns="0" bIns="0" anchor="b">
            <a:normAutofit/>
          </a:bodyPr>
          <a:lstStyle>
            <a:lvl1pPr algn="l">
              <a:lnSpc>
                <a:spcPct val="90000"/>
              </a:lnSpc>
              <a:defRPr sz="2800" b="1" kern="1200" spc="-70" baseline="0">
                <a:solidFill>
                  <a:srgbClr val="A50021"/>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1750CE6-5201-4848-9D42-5CBAFE7F201E}" type="datetime1">
              <a:rPr lang="en-US" smtClean="0"/>
              <a:pPr/>
              <a:t>6/30/2010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17C325-3C08-47F5-B1D7-4723C4143A93}" type="datetime1">
              <a:rPr lang="en-US" smtClean="0"/>
              <a:pPr/>
              <a:t>6/30/2010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E606A65-83EC-49B3-A0FF-714243C6601F}" type="datetime1">
              <a:rPr lang="en-US" smtClean="0"/>
              <a:pPr/>
              <a:t>6/30/2010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362A2C6-90E0-43CD-A0B5-0DE911F49882}" type="datetime1">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32058-B21B-4FF3-B6CB-521F7A2BD0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32058-B21B-4FF3-B6CB-521F7A2BD0EB}" type="slidenum">
              <a:rPr lang="en-US" smtClean="0"/>
              <a:pPr/>
              <a:t>‹#›</a:t>
            </a:fld>
            <a:endParaRPr lang="en-US"/>
          </a:p>
        </p:txBody>
      </p:sp>
      <p:pic>
        <p:nvPicPr>
          <p:cNvPr id="8" name="Picture 8"/>
          <p:cNvPicPr>
            <a:picLocks noChangeAspect="1" noChangeArrowheads="1"/>
          </p:cNvPicPr>
          <p:nvPr userDrawn="1"/>
        </p:nvPicPr>
        <p:blipFill>
          <a:blip r:embed="rId17" cstate="print"/>
          <a:srcRect/>
          <a:stretch>
            <a:fillRect/>
          </a:stretch>
        </p:blipFill>
        <p:spPr bwMode="auto">
          <a:xfrm>
            <a:off x="457200" y="6477000"/>
            <a:ext cx="2133600" cy="182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hf hdr="0" ftr="0" dt="0"/>
  <p:txStyles>
    <p:titleStyle>
      <a:lvl1pPr algn="l" defTabSz="914400" rtl="0" eaLnBrk="1" latinLnBrk="0" hangingPunct="1">
        <a:spcBef>
          <a:spcPct val="0"/>
        </a:spcBef>
        <a:buNone/>
        <a:defRPr sz="2800" b="1" kern="1200">
          <a:solidFill>
            <a:srgbClr val="A50021"/>
          </a:solidFill>
          <a:latin typeface="+mj-lt"/>
          <a:ea typeface="+mj-ea"/>
          <a:cs typeface="+mj-cs"/>
        </a:defRPr>
      </a:lvl1pPr>
    </p:titleStyle>
    <p:bodyStyle>
      <a:lvl1pPr marL="2286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2pPr>
      <a:lvl3pPr marL="1143000" indent="-2286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SzPct val="50000"/>
        <a:buFont typeface="Wingdings" pitchFamily="2" charset="2"/>
        <a:buChar char="Ø"/>
        <a:defRPr sz="1800" i="1" kern="1200">
          <a:solidFill>
            <a:schemeClr val="tx1"/>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005840"/>
            <a:ext cx="9144000" cy="1661160"/>
          </a:xfrm>
        </p:spPr>
        <p:txBody>
          <a:bodyPr>
            <a:normAutofit fontScale="90000"/>
          </a:bodyPr>
          <a:lstStyle/>
          <a:p>
            <a:pPr algn="ctr"/>
            <a:r>
              <a:rPr lang="en-US" i="1" dirty="0" smtClean="0"/>
              <a:t>The Effect of Accounting versus Economic Determinants on the use of Broad-based Option Plans</a:t>
            </a:r>
            <a:br>
              <a:rPr lang="en-US" i="1" dirty="0" smtClean="0"/>
            </a:br>
            <a:r>
              <a:rPr lang="en-US" i="1" dirty="0" smtClean="0"/>
              <a:t/>
            </a:r>
            <a:br>
              <a:rPr lang="en-US" i="1" dirty="0" smtClean="0"/>
            </a:br>
            <a:r>
              <a:rPr lang="en-US" i="1" dirty="0" err="1" smtClean="0"/>
              <a:t>Hemang</a:t>
            </a:r>
            <a:r>
              <a:rPr lang="en-US" i="1" dirty="0" smtClean="0"/>
              <a:t> Desai</a:t>
            </a:r>
            <a:br>
              <a:rPr lang="en-US" i="1" dirty="0" smtClean="0"/>
            </a:br>
            <a:r>
              <a:rPr lang="en-US" i="1" dirty="0" smtClean="0"/>
              <a:t>Zining Li</a:t>
            </a:r>
            <a:br>
              <a:rPr lang="en-US" i="1" dirty="0" smtClean="0"/>
            </a:br>
            <a:r>
              <a:rPr lang="en-US" i="1" dirty="0" err="1" smtClean="0"/>
              <a:t>Suning</a:t>
            </a:r>
            <a:r>
              <a:rPr lang="en-US" i="1" dirty="0" smtClean="0"/>
              <a:t> Zhang</a:t>
            </a:r>
            <a:br>
              <a:rPr lang="en-US" i="1" dirty="0" smtClean="0"/>
            </a:br>
            <a:endParaRPr lang="en-US" b="1" dirty="0"/>
          </a:p>
        </p:txBody>
      </p:sp>
      <p:sp>
        <p:nvSpPr>
          <p:cNvPr id="6" name="Text Placeholder 5"/>
          <p:cNvSpPr>
            <a:spLocks noGrp="1"/>
          </p:cNvSpPr>
          <p:nvPr>
            <p:ph type="body" sz="quarter" idx="10"/>
          </p:nvPr>
        </p:nvSpPr>
        <p:spPr/>
        <p:txBody>
          <a:bodyPr>
            <a:normAutofit fontScale="85000" lnSpcReduction="20000"/>
          </a:bodyPr>
          <a:lstStyle/>
          <a:p>
            <a:pPr>
              <a:buNone/>
            </a:pPr>
            <a:endParaRPr lang="en-US" sz="2800" dirty="0" smtClean="0"/>
          </a:p>
          <a:p>
            <a:pPr>
              <a:buNone/>
            </a:pPr>
            <a:r>
              <a:rPr lang="en-US" sz="2800" dirty="0" smtClean="0"/>
              <a:t>CAPANA Conference Discussion</a:t>
            </a:r>
          </a:p>
          <a:p>
            <a:pPr>
              <a:buNone/>
            </a:pPr>
            <a:r>
              <a:rPr lang="en-US" sz="2800" dirty="0" smtClean="0"/>
              <a:t>Mark T. </a:t>
            </a:r>
            <a:r>
              <a:rPr lang="en-US" sz="2800" dirty="0" err="1" smtClean="0"/>
              <a:t>Bardshaw</a:t>
            </a:r>
            <a:endParaRPr lang="en-US" sz="2800" dirty="0" smtClean="0"/>
          </a:p>
          <a:p>
            <a:pPr>
              <a:buNone/>
            </a:pPr>
            <a:r>
              <a:rPr lang="en-US" sz="2800" dirty="0" smtClean="0"/>
              <a:t>July 1, 2010</a:t>
            </a:r>
          </a:p>
          <a:p>
            <a:pPr>
              <a:buNone/>
            </a:pPr>
            <a:endParaRPr lang="en-US" sz="28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fld id="{B2432058-B21B-4FF3-B6CB-521F7A2BD0E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10</a:t>
            </a:fld>
            <a:endParaRPr lang="en-US" dirty="0"/>
          </a:p>
        </p:txBody>
      </p:sp>
      <p:sp>
        <p:nvSpPr>
          <p:cNvPr id="3" name="Title 2"/>
          <p:cNvSpPr>
            <a:spLocks noGrp="1"/>
          </p:cNvSpPr>
          <p:nvPr>
            <p:ph type="title"/>
          </p:nvPr>
        </p:nvSpPr>
        <p:spPr/>
        <p:txBody>
          <a:bodyPr/>
          <a:lstStyle/>
          <a:p>
            <a:r>
              <a:rPr lang="en-US" dirty="0" smtClean="0"/>
              <a:t>Things I Like</a:t>
            </a:r>
            <a:endParaRPr lang="en-US" dirty="0"/>
          </a:p>
        </p:txBody>
      </p:sp>
      <p:sp>
        <p:nvSpPr>
          <p:cNvPr id="4" name="Content Placeholder 3"/>
          <p:cNvSpPr>
            <a:spLocks noGrp="1"/>
          </p:cNvSpPr>
          <p:nvPr>
            <p:ph idx="1"/>
          </p:nvPr>
        </p:nvSpPr>
        <p:spPr/>
        <p:txBody>
          <a:bodyPr/>
          <a:lstStyle/>
          <a:p>
            <a:r>
              <a:rPr lang="en-US" dirty="0" smtClean="0"/>
              <a:t>Jumping into a battle zone</a:t>
            </a:r>
          </a:p>
          <a:p>
            <a:endParaRPr lang="en-US" dirty="0" smtClean="0"/>
          </a:p>
          <a:p>
            <a:r>
              <a:rPr lang="en-US" dirty="0" smtClean="0"/>
              <a:t>Authors here use all </a:t>
            </a:r>
            <a:r>
              <a:rPr lang="en-US" dirty="0" smtClean="0"/>
              <a:t>grants*</a:t>
            </a:r>
            <a:r>
              <a:rPr lang="en-US" dirty="0" smtClean="0"/>
              <a:t/>
            </a:r>
            <a:br>
              <a:rPr lang="en-US" dirty="0" smtClean="0"/>
            </a:br>
            <a:r>
              <a:rPr lang="en-US" dirty="0" smtClean="0"/>
              <a:t>Prior studies on basically same question use only CEO or Top 5; </a:t>
            </a:r>
          </a:p>
          <a:p>
            <a:pPr lvl="1"/>
            <a:r>
              <a:rPr lang="en-US" dirty="0" smtClean="0"/>
              <a:t>Authors nicely emphasize 90% of option grants go to other than Top 5</a:t>
            </a:r>
          </a:p>
          <a:p>
            <a:pPr lvl="1"/>
            <a:endParaRPr lang="en-US" dirty="0" smtClean="0"/>
          </a:p>
          <a:p>
            <a:r>
              <a:rPr lang="en-US" dirty="0" smtClean="0"/>
              <a:t>Addressing </a:t>
            </a:r>
            <a:r>
              <a:rPr lang="en-US" dirty="0" smtClean="0"/>
              <a:t>a possible correlated </a:t>
            </a:r>
            <a:r>
              <a:rPr lang="en-US" dirty="0" smtClean="0"/>
              <a:t>omitted variables problem in prior research (i.e., economic/labor market factors)</a:t>
            </a:r>
          </a:p>
          <a:p>
            <a:endParaRPr lang="en-US" dirty="0" smtClean="0"/>
          </a:p>
          <a:p>
            <a:r>
              <a:rPr lang="en-US" dirty="0" smtClean="0"/>
              <a:t>Discussion on p. 11  (re: possible misspecification of prior accounting-cost focused research)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11</a:t>
            </a:fld>
            <a:endParaRPr lang="en-US" dirty="0"/>
          </a:p>
        </p:txBody>
      </p:sp>
      <p:sp>
        <p:nvSpPr>
          <p:cNvPr id="3" name="Title 2"/>
          <p:cNvSpPr>
            <a:spLocks noGrp="1"/>
          </p:cNvSpPr>
          <p:nvPr>
            <p:ph type="title"/>
          </p:nvPr>
        </p:nvSpPr>
        <p:spPr/>
        <p:txBody>
          <a:bodyPr/>
          <a:lstStyle/>
          <a:p>
            <a:r>
              <a:rPr lang="en-US" dirty="0" smtClean="0"/>
              <a:t>Things I Worry About:  </a:t>
            </a:r>
            <a:br>
              <a:rPr lang="en-US" dirty="0" smtClean="0"/>
            </a:br>
            <a:r>
              <a:rPr lang="en-US" dirty="0" smtClean="0"/>
              <a:t>#1  A lot rests on the validity of FINRPT1 and FINRPT2</a:t>
            </a:r>
            <a:endParaRPr lang="en-US" dirty="0"/>
          </a:p>
        </p:txBody>
      </p:sp>
      <p:sp>
        <p:nvSpPr>
          <p:cNvPr id="4" name="Content Placeholder 3"/>
          <p:cNvSpPr>
            <a:spLocks noGrp="1"/>
          </p:cNvSpPr>
          <p:nvPr>
            <p:ph idx="1"/>
          </p:nvPr>
        </p:nvSpPr>
        <p:spPr/>
        <p:txBody>
          <a:bodyPr>
            <a:normAutofit/>
          </a:bodyPr>
          <a:lstStyle/>
          <a:p>
            <a:r>
              <a:rPr lang="en-US" dirty="0" smtClean="0"/>
              <a:t>Many </a:t>
            </a:r>
            <a:r>
              <a:rPr lang="en-US" dirty="0" smtClean="0"/>
              <a:t>different </a:t>
            </a:r>
            <a:r>
              <a:rPr lang="en-US" dirty="0" smtClean="0"/>
              <a:t>terms used for a vague concept</a:t>
            </a:r>
          </a:p>
          <a:p>
            <a:pPr lvl="1"/>
            <a:r>
              <a:rPr lang="en-US" dirty="0" smtClean="0"/>
              <a:t>“Financial reporting costs”</a:t>
            </a:r>
          </a:p>
          <a:p>
            <a:pPr lvl="1"/>
            <a:r>
              <a:rPr lang="en-US" dirty="0" smtClean="0"/>
              <a:t>“Financial reporting benefits”</a:t>
            </a:r>
          </a:p>
          <a:p>
            <a:pPr lvl="1"/>
            <a:r>
              <a:rPr lang="en-US" dirty="0" smtClean="0"/>
              <a:t>“Accounting considerations”</a:t>
            </a:r>
          </a:p>
          <a:p>
            <a:pPr lvl="1"/>
            <a:r>
              <a:rPr lang="en-US" dirty="0" smtClean="0"/>
              <a:t>“Accounting benefits”</a:t>
            </a:r>
          </a:p>
          <a:p>
            <a:pPr lvl="1"/>
            <a:r>
              <a:rPr lang="en-US" dirty="0" smtClean="0"/>
              <a:t>“Higher reporting concerns”</a:t>
            </a:r>
          </a:p>
          <a:p>
            <a:endParaRPr lang="en-US" dirty="0" smtClean="0"/>
          </a:p>
          <a:p>
            <a:pPr marL="228600" lvl="1">
              <a:lnSpc>
                <a:spcPct val="100000"/>
              </a:lnSpc>
              <a:spcBef>
                <a:spcPts val="900"/>
              </a:spcBef>
              <a:buFont typeface="Wingdings" pitchFamily="2" charset="2"/>
              <a:buChar char="§"/>
            </a:pPr>
            <a:r>
              <a:rPr lang="en-US" dirty="0" smtClean="0"/>
              <a:t>Gracefully failing to reject the null of no relation</a:t>
            </a:r>
          </a:p>
          <a:p>
            <a:pPr lvl="1"/>
            <a:r>
              <a:rPr lang="en-US" dirty="0" smtClean="0"/>
              <a:t>Conclusions </a:t>
            </a:r>
            <a:r>
              <a:rPr lang="en-US" dirty="0" smtClean="0"/>
              <a:t>rest on insignificance of coefficients on “financial reporting costs</a:t>
            </a:r>
            <a:r>
              <a:rPr lang="en-US" dirty="0" smtClean="0"/>
              <a:t>” in changes </a:t>
            </a:r>
            <a:r>
              <a:rPr lang="en-US" b="0" dirty="0" smtClean="0"/>
              <a:t>(or on significance … see #3 in two slides)</a:t>
            </a:r>
            <a:endParaRPr lang="en-US" b="0" dirty="0" smtClean="0"/>
          </a:p>
          <a:p>
            <a:pPr lvl="1"/>
            <a:r>
              <a:rPr lang="en-US" dirty="0" smtClean="0"/>
              <a:t>Although </a:t>
            </a:r>
            <a:r>
              <a:rPr lang="en-US" dirty="0" smtClean="0"/>
              <a:t>I like the changes analysis (a lot), how much would ‘financial reporting costs’ really </a:t>
            </a:r>
            <a:r>
              <a:rPr lang="en-US" dirty="0" smtClean="0"/>
              <a:t>change on average?</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12</a:t>
            </a:fld>
            <a:endParaRPr lang="en-US" dirty="0"/>
          </a:p>
        </p:txBody>
      </p:sp>
      <p:sp>
        <p:nvSpPr>
          <p:cNvPr id="3" name="Title 2"/>
          <p:cNvSpPr>
            <a:spLocks noGrp="1"/>
          </p:cNvSpPr>
          <p:nvPr>
            <p:ph type="title"/>
          </p:nvPr>
        </p:nvSpPr>
        <p:spPr/>
        <p:txBody>
          <a:bodyPr/>
          <a:lstStyle/>
          <a:p>
            <a:r>
              <a:rPr lang="en-US" dirty="0" smtClean="0"/>
              <a:t>Things I Worry About:  </a:t>
            </a:r>
            <a:br>
              <a:rPr lang="en-US" dirty="0" smtClean="0"/>
            </a:br>
            <a:r>
              <a:rPr lang="en-US" dirty="0" smtClean="0"/>
              <a:t>#2  </a:t>
            </a:r>
            <a:r>
              <a:rPr lang="en-US" dirty="0" smtClean="0"/>
              <a:t>Benchmark</a:t>
            </a:r>
            <a:endParaRPr lang="en-US" dirty="0"/>
          </a:p>
        </p:txBody>
      </p:sp>
      <p:sp>
        <p:nvSpPr>
          <p:cNvPr id="4" name="Content Placeholder 3"/>
          <p:cNvSpPr>
            <a:spLocks noGrp="1"/>
          </p:cNvSpPr>
          <p:nvPr>
            <p:ph idx="1"/>
          </p:nvPr>
        </p:nvSpPr>
        <p:spPr/>
        <p:txBody>
          <a:bodyPr>
            <a:normAutofit fontScale="92500" lnSpcReduction="20000"/>
          </a:bodyPr>
          <a:lstStyle/>
          <a:p>
            <a:endParaRPr lang="en-US" dirty="0" smtClean="0"/>
          </a:p>
          <a:p>
            <a:r>
              <a:rPr lang="en-US" dirty="0" smtClean="0"/>
              <a:t>The </a:t>
            </a:r>
            <a:r>
              <a:rPr lang="en-US" dirty="0" smtClean="0"/>
              <a:t>use of total value of option compensation is understandable</a:t>
            </a:r>
          </a:p>
          <a:p>
            <a:pPr lvl="1"/>
            <a:r>
              <a:rPr lang="en-US" dirty="0" smtClean="0"/>
              <a:t>But, it is not without significant </a:t>
            </a:r>
            <a:r>
              <a:rPr lang="en-US" dirty="0" smtClean="0"/>
              <a:t>limitations</a:t>
            </a:r>
          </a:p>
          <a:p>
            <a:pPr lvl="1"/>
            <a:r>
              <a:rPr lang="en-US" dirty="0" smtClean="0"/>
              <a:t>Unlike the research on Top 5 executives, difficult to control for other comp. at the rank-and-file level … they’re different</a:t>
            </a:r>
            <a:endParaRPr lang="en-US" dirty="0" smtClean="0"/>
          </a:p>
          <a:p>
            <a:r>
              <a:rPr lang="en-US" dirty="0" smtClean="0"/>
              <a:t>Authors predict that </a:t>
            </a:r>
            <a:r>
              <a:rPr lang="en-US" dirty="0" smtClean="0"/>
              <a:t>firms with more “accounting considerations” will issue more options “because of the larger accounting benefits”</a:t>
            </a:r>
          </a:p>
          <a:p>
            <a:pPr lvl="1"/>
            <a:r>
              <a:rPr lang="en-US" dirty="0" smtClean="0"/>
              <a:t>Why then, for example, did they not issue </a:t>
            </a:r>
            <a:r>
              <a:rPr lang="en-US" i="1" dirty="0" smtClean="0"/>
              <a:t>even more </a:t>
            </a:r>
            <a:r>
              <a:rPr lang="en-US" dirty="0" smtClean="0"/>
              <a:t>options and pay less in cash and other forms?</a:t>
            </a:r>
          </a:p>
          <a:p>
            <a:r>
              <a:rPr lang="en-US" dirty="0" smtClean="0"/>
              <a:t>Not sure </a:t>
            </a:r>
            <a:r>
              <a:rPr lang="en-US" dirty="0" smtClean="0"/>
              <a:t>if a benchmark </a:t>
            </a:r>
            <a:r>
              <a:rPr lang="en-US" dirty="0" smtClean="0"/>
              <a:t>option compensation is </a:t>
            </a:r>
            <a:r>
              <a:rPr lang="en-US" dirty="0" smtClean="0"/>
              <a:t>specified by research design</a:t>
            </a:r>
            <a:endParaRPr lang="en-US" dirty="0" smtClean="0"/>
          </a:p>
          <a:p>
            <a:pPr lvl="1"/>
            <a:r>
              <a:rPr lang="en-US" dirty="0" smtClean="0"/>
              <a:t>Cross-sectional</a:t>
            </a:r>
            <a:endParaRPr lang="en-US" dirty="0" smtClean="0"/>
          </a:p>
          <a:p>
            <a:pPr lvl="2"/>
            <a:r>
              <a:rPr lang="en-US" dirty="0" smtClean="0"/>
              <a:t>This captures ‘more’ option compensation or not, relative to the cross-section, holding other explanatory variables fixed</a:t>
            </a:r>
          </a:p>
          <a:p>
            <a:pPr lvl="2"/>
            <a:r>
              <a:rPr lang="en-US" dirty="0" smtClean="0"/>
              <a:t>This is different than ‘Excessive’ or not</a:t>
            </a:r>
          </a:p>
          <a:p>
            <a:pPr lvl="3"/>
            <a:r>
              <a:rPr lang="en-US" dirty="0" smtClean="0"/>
              <a:t>Which is the basis of the </a:t>
            </a:r>
            <a:r>
              <a:rPr lang="en-US" dirty="0" smtClean="0"/>
              <a:t>motivation</a:t>
            </a:r>
          </a:p>
          <a:p>
            <a:pPr lvl="2"/>
            <a:r>
              <a:rPr lang="en-US" dirty="0" smtClean="0"/>
              <a:t>More importantly, </a:t>
            </a:r>
            <a:r>
              <a:rPr lang="en-US" dirty="0" smtClean="0"/>
              <a:t>exclusion of presumably highly variable other compensation</a:t>
            </a:r>
          </a:p>
          <a:p>
            <a:pPr lvl="3"/>
            <a:r>
              <a:rPr lang="en-US" dirty="0" smtClean="0"/>
              <a:t>Salary, bonus, vacation time, work-from-home, firm identity, perks, products &amp; markets, etc.</a:t>
            </a:r>
            <a:endParaRPr lang="en-US" dirty="0" smtClean="0"/>
          </a:p>
          <a:p>
            <a:pPr lvl="3"/>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13</a:t>
            </a:fld>
            <a:endParaRPr lang="en-US" dirty="0"/>
          </a:p>
        </p:txBody>
      </p:sp>
      <p:sp>
        <p:nvSpPr>
          <p:cNvPr id="3" name="Title 2"/>
          <p:cNvSpPr>
            <a:spLocks noGrp="1"/>
          </p:cNvSpPr>
          <p:nvPr>
            <p:ph type="title"/>
          </p:nvPr>
        </p:nvSpPr>
        <p:spPr/>
        <p:txBody>
          <a:bodyPr/>
          <a:lstStyle/>
          <a:p>
            <a:r>
              <a:rPr lang="en-US" dirty="0" smtClean="0"/>
              <a:t>Things I Worry About:  </a:t>
            </a:r>
            <a:br>
              <a:rPr lang="en-US" dirty="0" smtClean="0"/>
            </a:br>
            <a:r>
              <a:rPr lang="en-US" dirty="0" smtClean="0"/>
              <a:t>#3  Basis for conclusions</a:t>
            </a:r>
            <a:endParaRPr lang="en-US" dirty="0"/>
          </a:p>
        </p:txBody>
      </p:sp>
      <p:sp>
        <p:nvSpPr>
          <p:cNvPr id="4" name="Content Placeholder 3"/>
          <p:cNvSpPr>
            <a:spLocks noGrp="1"/>
          </p:cNvSpPr>
          <p:nvPr>
            <p:ph idx="1"/>
          </p:nvPr>
        </p:nvSpPr>
        <p:spPr/>
        <p:txBody>
          <a:bodyPr>
            <a:normAutofit/>
          </a:bodyPr>
          <a:lstStyle/>
          <a:p>
            <a:r>
              <a:rPr lang="en-US" dirty="0" smtClean="0"/>
              <a:t>P. 27 (re: </a:t>
            </a:r>
            <a:r>
              <a:rPr lang="en-US" dirty="0" smtClean="0"/>
              <a:t>s</a:t>
            </a:r>
            <a:r>
              <a:rPr lang="en-US" dirty="0" smtClean="0"/>
              <a:t>ignificance of FINRPT1 post-SFAS 123R)</a:t>
            </a:r>
          </a:p>
          <a:p>
            <a:pPr lvl="1"/>
            <a:r>
              <a:rPr lang="en-US" dirty="0" smtClean="0"/>
              <a:t>“… However, a positive and significant coefficient on FINRPT1 is not consistent with an accounting based explanation.  A positive and significant coefficient suggests that firms with greater financial reporting concerns grant more options over the 2005-2007 period, which is inconsistent with a financial reporting costs argument, as these options have to be expensed and hence there should be no association between financial reporting costs and option grants.”</a:t>
            </a:r>
          </a:p>
          <a:p>
            <a:pPr lvl="1">
              <a:lnSpc>
                <a:spcPts val="1000"/>
              </a:lnSpc>
              <a:spcBef>
                <a:spcPts val="0"/>
              </a:spcBef>
            </a:pPr>
            <a:endParaRPr lang="en-US" sz="1050" dirty="0" smtClean="0"/>
          </a:p>
          <a:p>
            <a:pPr lvl="2"/>
            <a:r>
              <a:rPr lang="en-US" dirty="0" smtClean="0"/>
              <a:t>   </a:t>
            </a:r>
          </a:p>
          <a:p>
            <a:pPr lvl="2"/>
            <a:endParaRPr lang="en-US" dirty="0" smtClean="0"/>
          </a:p>
          <a:p>
            <a:pPr lvl="3"/>
            <a:endParaRPr lang="en-US" dirty="0" smtClean="0"/>
          </a:p>
          <a:p>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181575" y="3581400"/>
            <a:ext cx="3194050" cy="279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14</a:t>
            </a:fld>
            <a:endParaRPr lang="en-US" dirty="0"/>
          </a:p>
        </p:txBody>
      </p:sp>
      <p:sp>
        <p:nvSpPr>
          <p:cNvPr id="3" name="Title 2"/>
          <p:cNvSpPr>
            <a:spLocks noGrp="1"/>
          </p:cNvSpPr>
          <p:nvPr>
            <p:ph type="title"/>
          </p:nvPr>
        </p:nvSpPr>
        <p:spPr/>
        <p:txBody>
          <a:bodyPr/>
          <a:lstStyle/>
          <a:p>
            <a:r>
              <a:rPr lang="en-US" dirty="0" smtClean="0"/>
              <a:t>Things I Worry About:  </a:t>
            </a:r>
            <a:br>
              <a:rPr lang="en-US" dirty="0" smtClean="0"/>
            </a:br>
            <a:r>
              <a:rPr lang="en-US" dirty="0" smtClean="0"/>
              <a:t>#3  Basis for conclusion (cont.)</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P. 29-30 (re: changes specification)</a:t>
            </a:r>
          </a:p>
          <a:p>
            <a:endParaRPr lang="en-US" dirty="0" smtClean="0"/>
          </a:p>
          <a:p>
            <a:pPr lvl="1"/>
            <a:r>
              <a:rPr lang="en-US" dirty="0" smtClean="0"/>
              <a:t>“This approach allows each firm to act as its own control, thereby minimizing the concern that our findings are driven by some omitted firm-specific variables.  This advantage however, comes at the cost of low power, as this approach eliminates the cross-sectional variation in the level of option grants that is related to the various firm characteristics.”</a:t>
            </a:r>
          </a:p>
          <a:p>
            <a:pPr lvl="1"/>
            <a:endParaRPr lang="en-US" dirty="0" smtClean="0"/>
          </a:p>
          <a:p>
            <a:pPr lvl="2"/>
            <a:r>
              <a:rPr lang="en-US" dirty="0" smtClean="0"/>
              <a:t>Perhaps more importantly, do we expect significant year-to-year variation in firms’ financial reporting benefits/costs?</a:t>
            </a:r>
          </a:p>
          <a:p>
            <a:pPr lvl="3"/>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1219200"/>
            <a:ext cx="8229600" cy="494237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2432058-B21B-4FF3-B6CB-521F7A2BD0EB}" type="slidenum">
              <a:rPr lang="en-US" smtClean="0"/>
              <a:pPr/>
              <a:t>15</a:t>
            </a:fld>
            <a:endParaRPr lang="en-US" dirty="0"/>
          </a:p>
        </p:txBody>
      </p:sp>
      <p:sp>
        <p:nvSpPr>
          <p:cNvPr id="3" name="Title 2"/>
          <p:cNvSpPr>
            <a:spLocks noGrp="1"/>
          </p:cNvSpPr>
          <p:nvPr>
            <p:ph type="title"/>
          </p:nvPr>
        </p:nvSpPr>
        <p:spPr/>
        <p:txBody>
          <a:bodyPr/>
          <a:lstStyle/>
          <a:p>
            <a:r>
              <a:rPr lang="en-US" dirty="0" smtClean="0"/>
              <a:t>Things I Worry About</a:t>
            </a:r>
            <a:br>
              <a:rPr lang="en-US" dirty="0" smtClean="0"/>
            </a:br>
            <a:r>
              <a:rPr lang="en-US" dirty="0" smtClean="0"/>
              <a:t>#4  Recognition vs. disclosure effects</a:t>
            </a:r>
            <a:endParaRPr lang="en-US" dirty="0"/>
          </a:p>
        </p:txBody>
      </p:sp>
      <p:grpSp>
        <p:nvGrpSpPr>
          <p:cNvPr id="23" name="Group 22"/>
          <p:cNvGrpSpPr/>
          <p:nvPr/>
        </p:nvGrpSpPr>
        <p:grpSpPr>
          <a:xfrm>
            <a:off x="7848600" y="4038600"/>
            <a:ext cx="762000" cy="2057400"/>
            <a:chOff x="4419600" y="4080075"/>
            <a:chExt cx="762000" cy="2057400"/>
          </a:xfrm>
        </p:grpSpPr>
        <p:sp>
          <p:nvSpPr>
            <p:cNvPr id="24" name="Oval 23"/>
            <p:cNvSpPr/>
            <p:nvPr/>
          </p:nvSpPr>
          <p:spPr>
            <a:xfrm>
              <a:off x="4419600" y="5791200"/>
              <a:ext cx="762000" cy="3462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72650" y="4080075"/>
              <a:ext cx="55655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105400" y="4308675"/>
              <a:ext cx="76200" cy="1447800"/>
            </a:xfrm>
            <a:custGeom>
              <a:avLst/>
              <a:gdLst>
                <a:gd name="connsiteX0" fmla="*/ 34724 w 225705"/>
                <a:gd name="connsiteY0" fmla="*/ 0 h 1643606"/>
                <a:gd name="connsiteX1" fmla="*/ 219918 w 225705"/>
                <a:gd name="connsiteY1" fmla="*/ 833378 h 1643606"/>
                <a:gd name="connsiteX2" fmla="*/ 0 w 225705"/>
                <a:gd name="connsiteY2" fmla="*/ 1643606 h 1643606"/>
              </a:gdLst>
              <a:ahLst/>
              <a:cxnLst>
                <a:cxn ang="0">
                  <a:pos x="connsiteX0" y="connsiteY0"/>
                </a:cxn>
                <a:cxn ang="0">
                  <a:pos x="connsiteX1" y="connsiteY1"/>
                </a:cxn>
                <a:cxn ang="0">
                  <a:pos x="connsiteX2" y="connsiteY2"/>
                </a:cxn>
              </a:cxnLst>
              <a:rect l="l" t="t" r="r" b="b"/>
              <a:pathLst>
                <a:path w="225705" h="1643606">
                  <a:moveTo>
                    <a:pt x="34724" y="0"/>
                  </a:moveTo>
                  <a:cubicBezTo>
                    <a:pt x="130214" y="279722"/>
                    <a:pt x="225705" y="559444"/>
                    <a:pt x="219918" y="833378"/>
                  </a:cubicBezTo>
                  <a:cubicBezTo>
                    <a:pt x="214131" y="1107312"/>
                    <a:pt x="36653" y="1512426"/>
                    <a:pt x="0" y="1643606"/>
                  </a:cubicBezTo>
                </a:path>
              </a:pathLst>
            </a:cu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149050" y="4050175"/>
            <a:ext cx="762000" cy="2057400"/>
            <a:chOff x="4419600" y="4080075"/>
            <a:chExt cx="762000" cy="2057400"/>
          </a:xfrm>
        </p:grpSpPr>
        <p:sp>
          <p:nvSpPr>
            <p:cNvPr id="28" name="Oval 27"/>
            <p:cNvSpPr/>
            <p:nvPr/>
          </p:nvSpPr>
          <p:spPr>
            <a:xfrm>
              <a:off x="4419600" y="5791200"/>
              <a:ext cx="762000" cy="3462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72650" y="4080075"/>
              <a:ext cx="55655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105400" y="4308675"/>
              <a:ext cx="76200" cy="1447800"/>
            </a:xfrm>
            <a:custGeom>
              <a:avLst/>
              <a:gdLst>
                <a:gd name="connsiteX0" fmla="*/ 34724 w 225705"/>
                <a:gd name="connsiteY0" fmla="*/ 0 h 1643606"/>
                <a:gd name="connsiteX1" fmla="*/ 219918 w 225705"/>
                <a:gd name="connsiteY1" fmla="*/ 833378 h 1643606"/>
                <a:gd name="connsiteX2" fmla="*/ 0 w 225705"/>
                <a:gd name="connsiteY2" fmla="*/ 1643606 h 1643606"/>
              </a:gdLst>
              <a:ahLst/>
              <a:cxnLst>
                <a:cxn ang="0">
                  <a:pos x="connsiteX0" y="connsiteY0"/>
                </a:cxn>
                <a:cxn ang="0">
                  <a:pos x="connsiteX1" y="connsiteY1"/>
                </a:cxn>
                <a:cxn ang="0">
                  <a:pos x="connsiteX2" y="connsiteY2"/>
                </a:cxn>
              </a:cxnLst>
              <a:rect l="l" t="t" r="r" b="b"/>
              <a:pathLst>
                <a:path w="225705" h="1643606">
                  <a:moveTo>
                    <a:pt x="34724" y="0"/>
                  </a:moveTo>
                  <a:cubicBezTo>
                    <a:pt x="130214" y="279722"/>
                    <a:pt x="225705" y="559444"/>
                    <a:pt x="219918" y="833378"/>
                  </a:cubicBezTo>
                  <a:cubicBezTo>
                    <a:pt x="214131" y="1107312"/>
                    <a:pt x="36653" y="1512426"/>
                    <a:pt x="0" y="1643606"/>
                  </a:cubicBezTo>
                </a:path>
              </a:pathLst>
            </a:cu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4343400" y="4061750"/>
            <a:ext cx="762000" cy="2057400"/>
            <a:chOff x="4419600" y="4080075"/>
            <a:chExt cx="762000" cy="2057400"/>
          </a:xfrm>
        </p:grpSpPr>
        <p:sp>
          <p:nvSpPr>
            <p:cNvPr id="32" name="Oval 31"/>
            <p:cNvSpPr/>
            <p:nvPr/>
          </p:nvSpPr>
          <p:spPr>
            <a:xfrm>
              <a:off x="4419600" y="5791200"/>
              <a:ext cx="762000" cy="3462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72650" y="4080075"/>
              <a:ext cx="55655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105400" y="4308675"/>
              <a:ext cx="76200" cy="1447800"/>
            </a:xfrm>
            <a:custGeom>
              <a:avLst/>
              <a:gdLst>
                <a:gd name="connsiteX0" fmla="*/ 34724 w 225705"/>
                <a:gd name="connsiteY0" fmla="*/ 0 h 1643606"/>
                <a:gd name="connsiteX1" fmla="*/ 219918 w 225705"/>
                <a:gd name="connsiteY1" fmla="*/ 833378 h 1643606"/>
                <a:gd name="connsiteX2" fmla="*/ 0 w 225705"/>
                <a:gd name="connsiteY2" fmla="*/ 1643606 h 1643606"/>
              </a:gdLst>
              <a:ahLst/>
              <a:cxnLst>
                <a:cxn ang="0">
                  <a:pos x="connsiteX0" y="connsiteY0"/>
                </a:cxn>
                <a:cxn ang="0">
                  <a:pos x="connsiteX1" y="connsiteY1"/>
                </a:cxn>
                <a:cxn ang="0">
                  <a:pos x="connsiteX2" y="connsiteY2"/>
                </a:cxn>
              </a:cxnLst>
              <a:rect l="l" t="t" r="r" b="b"/>
              <a:pathLst>
                <a:path w="225705" h="1643606">
                  <a:moveTo>
                    <a:pt x="34724" y="0"/>
                  </a:moveTo>
                  <a:cubicBezTo>
                    <a:pt x="130214" y="279722"/>
                    <a:pt x="225705" y="559444"/>
                    <a:pt x="219918" y="833378"/>
                  </a:cubicBezTo>
                  <a:cubicBezTo>
                    <a:pt x="214131" y="1107312"/>
                    <a:pt x="36653" y="1512426"/>
                    <a:pt x="0" y="1643606"/>
                  </a:cubicBezTo>
                </a:path>
              </a:pathLst>
            </a:cu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16</a:t>
            </a:fld>
            <a:endParaRPr lang="en-US" dirty="0"/>
          </a:p>
        </p:txBody>
      </p:sp>
      <p:sp>
        <p:nvSpPr>
          <p:cNvPr id="3" name="Title 2"/>
          <p:cNvSpPr>
            <a:spLocks noGrp="1"/>
          </p:cNvSpPr>
          <p:nvPr>
            <p:ph type="title"/>
          </p:nvPr>
        </p:nvSpPr>
        <p:spPr/>
        <p:txBody>
          <a:bodyPr/>
          <a:lstStyle/>
          <a:p>
            <a:r>
              <a:rPr lang="en-US" dirty="0" smtClean="0"/>
              <a:t>FYI, eBay fixed the problem in 2001</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1295400"/>
            <a:ext cx="8528731" cy="4300538"/>
          </a:xfrm>
          <a:prstGeom prst="rect">
            <a:avLst/>
          </a:prstGeom>
          <a:noFill/>
          <a:ln w="9525">
            <a:noFill/>
            <a:miter lim="800000"/>
            <a:headEnd/>
            <a:tailEnd/>
          </a:ln>
        </p:spPr>
      </p:pic>
      <p:grpSp>
        <p:nvGrpSpPr>
          <p:cNvPr id="6" name="Group 5"/>
          <p:cNvGrpSpPr/>
          <p:nvPr/>
        </p:nvGrpSpPr>
        <p:grpSpPr>
          <a:xfrm>
            <a:off x="4865225" y="3352800"/>
            <a:ext cx="762000" cy="2133600"/>
            <a:chOff x="4419600" y="4080075"/>
            <a:chExt cx="762000" cy="2057400"/>
          </a:xfrm>
        </p:grpSpPr>
        <p:sp>
          <p:nvSpPr>
            <p:cNvPr id="7" name="Oval 6"/>
            <p:cNvSpPr/>
            <p:nvPr/>
          </p:nvSpPr>
          <p:spPr>
            <a:xfrm>
              <a:off x="4419600" y="5791200"/>
              <a:ext cx="762000" cy="3462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72650" y="4080075"/>
              <a:ext cx="55655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105400" y="4308675"/>
              <a:ext cx="76200" cy="1447800"/>
            </a:xfrm>
            <a:custGeom>
              <a:avLst/>
              <a:gdLst>
                <a:gd name="connsiteX0" fmla="*/ 34724 w 225705"/>
                <a:gd name="connsiteY0" fmla="*/ 0 h 1643606"/>
                <a:gd name="connsiteX1" fmla="*/ 219918 w 225705"/>
                <a:gd name="connsiteY1" fmla="*/ 833378 h 1643606"/>
                <a:gd name="connsiteX2" fmla="*/ 0 w 225705"/>
                <a:gd name="connsiteY2" fmla="*/ 1643606 h 1643606"/>
              </a:gdLst>
              <a:ahLst/>
              <a:cxnLst>
                <a:cxn ang="0">
                  <a:pos x="connsiteX0" y="connsiteY0"/>
                </a:cxn>
                <a:cxn ang="0">
                  <a:pos x="connsiteX1" y="connsiteY1"/>
                </a:cxn>
                <a:cxn ang="0">
                  <a:pos x="connsiteX2" y="connsiteY2"/>
                </a:cxn>
              </a:cxnLst>
              <a:rect l="l" t="t" r="r" b="b"/>
              <a:pathLst>
                <a:path w="225705" h="1643606">
                  <a:moveTo>
                    <a:pt x="34724" y="0"/>
                  </a:moveTo>
                  <a:cubicBezTo>
                    <a:pt x="130214" y="279722"/>
                    <a:pt x="225705" y="559444"/>
                    <a:pt x="219918" y="833378"/>
                  </a:cubicBezTo>
                  <a:cubicBezTo>
                    <a:pt x="214131" y="1107312"/>
                    <a:pt x="36653" y="1512426"/>
                    <a:pt x="0" y="1643606"/>
                  </a:cubicBezTo>
                </a:path>
              </a:pathLst>
            </a:cu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6477000" y="3352800"/>
            <a:ext cx="762000" cy="2133600"/>
            <a:chOff x="4419600" y="4080075"/>
            <a:chExt cx="762000" cy="2057400"/>
          </a:xfrm>
        </p:grpSpPr>
        <p:sp>
          <p:nvSpPr>
            <p:cNvPr id="11" name="Oval 10"/>
            <p:cNvSpPr/>
            <p:nvPr/>
          </p:nvSpPr>
          <p:spPr>
            <a:xfrm>
              <a:off x="4419600" y="5791200"/>
              <a:ext cx="762000" cy="3462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72650" y="4080075"/>
              <a:ext cx="55655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105400" y="4308675"/>
              <a:ext cx="76200" cy="1447800"/>
            </a:xfrm>
            <a:custGeom>
              <a:avLst/>
              <a:gdLst>
                <a:gd name="connsiteX0" fmla="*/ 34724 w 225705"/>
                <a:gd name="connsiteY0" fmla="*/ 0 h 1643606"/>
                <a:gd name="connsiteX1" fmla="*/ 219918 w 225705"/>
                <a:gd name="connsiteY1" fmla="*/ 833378 h 1643606"/>
                <a:gd name="connsiteX2" fmla="*/ 0 w 225705"/>
                <a:gd name="connsiteY2" fmla="*/ 1643606 h 1643606"/>
              </a:gdLst>
              <a:ahLst/>
              <a:cxnLst>
                <a:cxn ang="0">
                  <a:pos x="connsiteX0" y="connsiteY0"/>
                </a:cxn>
                <a:cxn ang="0">
                  <a:pos x="connsiteX1" y="connsiteY1"/>
                </a:cxn>
                <a:cxn ang="0">
                  <a:pos x="connsiteX2" y="connsiteY2"/>
                </a:cxn>
              </a:cxnLst>
              <a:rect l="l" t="t" r="r" b="b"/>
              <a:pathLst>
                <a:path w="225705" h="1643606">
                  <a:moveTo>
                    <a:pt x="34724" y="0"/>
                  </a:moveTo>
                  <a:cubicBezTo>
                    <a:pt x="130214" y="279722"/>
                    <a:pt x="225705" y="559444"/>
                    <a:pt x="219918" y="833378"/>
                  </a:cubicBezTo>
                  <a:cubicBezTo>
                    <a:pt x="214131" y="1107312"/>
                    <a:pt x="36653" y="1512426"/>
                    <a:pt x="0" y="1643606"/>
                  </a:cubicBezTo>
                </a:path>
              </a:pathLst>
            </a:cu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a:off x="2971800" y="5867400"/>
            <a:ext cx="5181600" cy="369332"/>
          </a:xfrm>
          <a:prstGeom prst="rect">
            <a:avLst/>
          </a:prstGeom>
          <a:noFill/>
        </p:spPr>
        <p:txBody>
          <a:bodyPr wrap="square" rtlCol="0">
            <a:spAutoFit/>
          </a:bodyPr>
          <a:lstStyle/>
          <a:p>
            <a:r>
              <a:rPr lang="en-US" b="1" i="1" dirty="0" smtClean="0"/>
              <a:t>Previously:               $105.03                $103.79  </a:t>
            </a:r>
            <a:endParaRPr lang="en-US" b="1"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17</a:t>
            </a:fld>
            <a:endParaRPr lang="en-US" dirty="0"/>
          </a:p>
        </p:txBody>
      </p:sp>
      <p:sp>
        <p:nvSpPr>
          <p:cNvPr id="3" name="Title 2"/>
          <p:cNvSpPr>
            <a:spLocks noGrp="1"/>
          </p:cNvSpPr>
          <p:nvPr>
            <p:ph type="title"/>
          </p:nvPr>
        </p:nvSpPr>
        <p:spPr/>
        <p:txBody>
          <a:bodyPr/>
          <a:lstStyle/>
          <a:p>
            <a:r>
              <a:rPr lang="en-US" dirty="0" smtClean="0"/>
              <a:t>Takeaway</a:t>
            </a:r>
            <a:endParaRPr lang="en-US" dirty="0"/>
          </a:p>
        </p:txBody>
      </p:sp>
      <p:sp>
        <p:nvSpPr>
          <p:cNvPr id="4" name="Content Placeholder 3"/>
          <p:cNvSpPr>
            <a:spLocks noGrp="1"/>
          </p:cNvSpPr>
          <p:nvPr>
            <p:ph idx="1"/>
          </p:nvPr>
        </p:nvSpPr>
        <p:spPr/>
        <p:txBody>
          <a:bodyPr/>
          <a:lstStyle/>
          <a:p>
            <a:endParaRPr lang="en-US" dirty="0" smtClean="0"/>
          </a:p>
          <a:p>
            <a:r>
              <a:rPr lang="en-US" dirty="0" smtClean="0"/>
              <a:t>Very interesting literature</a:t>
            </a:r>
          </a:p>
          <a:p>
            <a:pPr lvl="1"/>
            <a:r>
              <a:rPr lang="en-US" i="1" dirty="0" smtClean="0"/>
              <a:t>Studying how much other people make</a:t>
            </a:r>
          </a:p>
          <a:p>
            <a:pPr lvl="1"/>
            <a:endParaRPr lang="en-US" dirty="0" smtClean="0"/>
          </a:p>
          <a:p>
            <a:r>
              <a:rPr lang="en-US" dirty="0" smtClean="0"/>
              <a:t>Nice point made that highlights how the ‘accounting’ explanation ought to map better to total options (not just Top5)</a:t>
            </a:r>
          </a:p>
          <a:p>
            <a:endParaRPr lang="en-US" dirty="0" smtClean="0"/>
          </a:p>
          <a:p>
            <a:r>
              <a:rPr lang="en-US" i="1" dirty="0" smtClean="0"/>
              <a:t>To the extent proxies capture elements of financial reporting costs</a:t>
            </a:r>
            <a:r>
              <a:rPr lang="en-US" dirty="0" smtClean="0"/>
              <a:t>, these seem second order to economic factors in explaining option compensation</a:t>
            </a:r>
          </a:p>
          <a:p>
            <a:endParaRPr lang="en-US" dirty="0" smtClean="0"/>
          </a:p>
          <a:p>
            <a:r>
              <a:rPr lang="en-US" dirty="0" smtClean="0"/>
              <a:t>Given the battle lines in this literature, the referee draw will be important!</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2</a:t>
            </a:fld>
            <a:endParaRPr lang="en-US" dirty="0"/>
          </a:p>
        </p:txBody>
      </p:sp>
      <p:sp>
        <p:nvSpPr>
          <p:cNvPr id="3" name="Title 2"/>
          <p:cNvSpPr>
            <a:spLocks noGrp="1"/>
          </p:cNvSpPr>
          <p:nvPr>
            <p:ph type="title"/>
          </p:nvPr>
        </p:nvSpPr>
        <p:spPr/>
        <p:txBody>
          <a:bodyPr/>
          <a:lstStyle/>
          <a:p>
            <a:r>
              <a:rPr lang="en-US" dirty="0" smtClean="0"/>
              <a:t>Witty Intro: Non-Acknowledgements</a:t>
            </a:r>
            <a:endParaRPr lang="en-US" dirty="0"/>
          </a:p>
        </p:txBody>
      </p:sp>
      <p:sp>
        <p:nvSpPr>
          <p:cNvPr id="4" name="Content Placeholder 3"/>
          <p:cNvSpPr>
            <a:spLocks noGrp="1"/>
          </p:cNvSpPr>
          <p:nvPr>
            <p:ph idx="1"/>
          </p:nvPr>
        </p:nvSpPr>
        <p:spPr>
          <a:xfrm>
            <a:off x="609600" y="1219200"/>
            <a:ext cx="4343400" cy="1732472"/>
          </a:xfrm>
        </p:spPr>
        <p:txBody>
          <a:bodyPr/>
          <a:lstStyle/>
          <a:p>
            <a:r>
              <a:rPr lang="en-US" dirty="0" err="1" smtClean="0"/>
              <a:t>Feti</a:t>
            </a:r>
            <a:r>
              <a:rPr lang="en-US" dirty="0" smtClean="0"/>
              <a:t> Travel</a:t>
            </a:r>
            <a:br>
              <a:rPr lang="en-US" dirty="0" smtClean="0"/>
            </a:br>
            <a:r>
              <a:rPr lang="en-US" dirty="0" smtClean="0"/>
              <a:t>65 Harrison Ave. Suite 402</a:t>
            </a:r>
            <a:br>
              <a:rPr lang="en-US" dirty="0" smtClean="0"/>
            </a:br>
            <a:r>
              <a:rPr lang="en-US" dirty="0" smtClean="0"/>
              <a:t>Boston, MA 02111</a:t>
            </a:r>
          </a:p>
          <a:p>
            <a:pPr>
              <a:buNone/>
            </a:pPr>
            <a:endParaRPr lang="en-US" dirty="0" smtClean="0"/>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33400" y="3200400"/>
            <a:ext cx="6795788" cy="2719388"/>
          </a:xfrm>
          <a:prstGeom prst="rect">
            <a:avLst/>
          </a:prstGeom>
          <a:noFill/>
          <a:ln w="9525">
            <a:noFill/>
            <a:miter lim="800000"/>
            <a:headEnd/>
            <a:tailEnd/>
          </a:ln>
        </p:spPr>
      </p:pic>
      <p:sp>
        <p:nvSpPr>
          <p:cNvPr id="10" name="Oval 9"/>
          <p:cNvSpPr/>
          <p:nvPr/>
        </p:nvSpPr>
        <p:spPr>
          <a:xfrm>
            <a:off x="902825" y="3874625"/>
            <a:ext cx="6858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4" idx="2"/>
          </p:cNvCxnSpPr>
          <p:nvPr/>
        </p:nvCxnSpPr>
        <p:spPr>
          <a:xfrm rot="5400000">
            <a:off x="6371179" y="3038152"/>
            <a:ext cx="1164143" cy="1257300"/>
          </a:xfrm>
          <a:prstGeom prst="straightConnector1">
            <a:avLst/>
          </a:prstGeom>
          <a:ln w="317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2200" y="2438400"/>
            <a:ext cx="2819400" cy="646331"/>
          </a:xfrm>
          <a:prstGeom prst="rect">
            <a:avLst/>
          </a:prstGeom>
          <a:noFill/>
          <a:ln w="31750">
            <a:solidFill>
              <a:srgbClr val="FF0000"/>
            </a:solidFill>
          </a:ln>
        </p:spPr>
        <p:txBody>
          <a:bodyPr wrap="square" rtlCol="0">
            <a:spAutoFit/>
          </a:bodyPr>
          <a:lstStyle/>
          <a:p>
            <a:r>
              <a:rPr lang="en-US" b="1" dirty="0" smtClean="0"/>
              <a:t>Quality Control Failure #2:</a:t>
            </a:r>
            <a:r>
              <a:rPr lang="en-US" dirty="0" smtClean="0"/>
              <a:t>  Missing CTU-PEK leg</a:t>
            </a:r>
            <a:endParaRPr lang="en-US" dirty="0"/>
          </a:p>
        </p:txBody>
      </p:sp>
      <p:sp>
        <p:nvSpPr>
          <p:cNvPr id="15" name="TextBox 14"/>
          <p:cNvSpPr txBox="1"/>
          <p:nvPr/>
        </p:nvSpPr>
        <p:spPr>
          <a:xfrm>
            <a:off x="2514600" y="2438400"/>
            <a:ext cx="2667000" cy="646331"/>
          </a:xfrm>
          <a:prstGeom prst="rect">
            <a:avLst/>
          </a:prstGeom>
          <a:noFill/>
          <a:ln w="31750">
            <a:solidFill>
              <a:srgbClr val="FF0000"/>
            </a:solidFill>
          </a:ln>
        </p:spPr>
        <p:txBody>
          <a:bodyPr wrap="square" rtlCol="0">
            <a:spAutoFit/>
          </a:bodyPr>
          <a:lstStyle/>
          <a:p>
            <a:r>
              <a:rPr lang="en-US" b="1" dirty="0" smtClean="0"/>
              <a:t>Quality Control Failure #1:</a:t>
            </a:r>
            <a:r>
              <a:rPr lang="en-US" dirty="0" smtClean="0"/>
              <a:t>  “</a:t>
            </a:r>
            <a:r>
              <a:rPr lang="en-US" dirty="0" err="1" smtClean="0"/>
              <a:t>Bardshaw</a:t>
            </a:r>
            <a:r>
              <a:rPr lang="en-US" dirty="0" smtClean="0"/>
              <a:t>”</a:t>
            </a:r>
            <a:endParaRPr lang="en-US" dirty="0"/>
          </a:p>
        </p:txBody>
      </p:sp>
      <p:cxnSp>
        <p:nvCxnSpPr>
          <p:cNvPr id="17" name="Straight Connector 16"/>
          <p:cNvCxnSpPr/>
          <p:nvPr/>
        </p:nvCxnSpPr>
        <p:spPr>
          <a:xfrm>
            <a:off x="5562600" y="4267200"/>
            <a:ext cx="762000"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1524001" y="3082724"/>
            <a:ext cx="1302125" cy="803475"/>
          </a:xfrm>
          <a:prstGeom prst="straightConnector1">
            <a:avLst/>
          </a:prstGeom>
          <a:ln w="317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3</a:t>
            </a:fld>
            <a:endParaRPr lang="en-US" dirty="0"/>
          </a:p>
        </p:txBody>
      </p:sp>
      <p:sp>
        <p:nvSpPr>
          <p:cNvPr id="3" name="Title 2"/>
          <p:cNvSpPr>
            <a:spLocks noGrp="1"/>
          </p:cNvSpPr>
          <p:nvPr>
            <p:ph type="title"/>
          </p:nvPr>
        </p:nvSpPr>
        <p:spPr/>
        <p:txBody>
          <a:bodyPr/>
          <a:lstStyle/>
          <a:p>
            <a:r>
              <a:rPr lang="en-US" dirty="0" smtClean="0"/>
              <a:t>What, Why, How?</a:t>
            </a:r>
            <a:endParaRPr lang="en-US" dirty="0"/>
          </a:p>
        </p:txBody>
      </p:sp>
      <p:sp>
        <p:nvSpPr>
          <p:cNvPr id="4" name="Content Placeholder 3"/>
          <p:cNvSpPr>
            <a:spLocks noGrp="1"/>
          </p:cNvSpPr>
          <p:nvPr>
            <p:ph idx="1"/>
          </p:nvPr>
        </p:nvSpPr>
        <p:spPr>
          <a:xfrm>
            <a:off x="457199" y="1086928"/>
            <a:ext cx="8569106" cy="5390072"/>
          </a:xfrm>
        </p:spPr>
        <p:txBody>
          <a:bodyPr>
            <a:normAutofit/>
          </a:bodyPr>
          <a:lstStyle/>
          <a:p>
            <a:r>
              <a:rPr lang="en-US" dirty="0" smtClean="0"/>
              <a:t>What do they do?</a:t>
            </a:r>
          </a:p>
          <a:p>
            <a:pPr lvl="1"/>
            <a:r>
              <a:rPr lang="en-US" dirty="0" smtClean="0"/>
              <a:t>We all know option compensation increased dramatically in the 1990s, then declined</a:t>
            </a:r>
          </a:p>
          <a:p>
            <a:pPr lvl="1"/>
            <a:r>
              <a:rPr lang="en-US" dirty="0" smtClean="0"/>
              <a:t>Q: What is the explanation for the temporal change in option intensity?</a:t>
            </a:r>
          </a:p>
          <a:p>
            <a:pPr lvl="2"/>
            <a:r>
              <a:rPr lang="en-US" dirty="0" smtClean="0"/>
              <a:t>Financial reporting loophole?  Economy?  Labor markets?  Risk optimization? </a:t>
            </a:r>
            <a:br>
              <a:rPr lang="en-US" dirty="0" smtClean="0"/>
            </a:br>
            <a:r>
              <a:rPr lang="en-US" dirty="0" smtClean="0"/>
              <a:t>Cash management?  Rent extraction?  Greed? </a:t>
            </a:r>
            <a:r>
              <a:rPr lang="en-US" dirty="0" smtClean="0"/>
              <a:t>Herding</a:t>
            </a:r>
            <a:r>
              <a:rPr lang="en-US" dirty="0" smtClean="0"/>
              <a:t>? </a:t>
            </a:r>
            <a:r>
              <a:rPr lang="en-US" dirty="0" smtClean="0"/>
              <a:t>Ignorance? </a:t>
            </a:r>
            <a:endParaRPr lang="en-US" dirty="0" smtClean="0"/>
          </a:p>
          <a:p>
            <a:r>
              <a:rPr lang="en-US" dirty="0" smtClean="0"/>
              <a:t>Why </a:t>
            </a:r>
            <a:r>
              <a:rPr lang="en-US" dirty="0" smtClean="0"/>
              <a:t>important?</a:t>
            </a:r>
          </a:p>
          <a:p>
            <a:pPr lvl="1"/>
            <a:r>
              <a:rPr lang="en-US" dirty="0" smtClean="0"/>
              <a:t>1</a:t>
            </a:r>
            <a:r>
              <a:rPr lang="en-US" baseline="30000" dirty="0" smtClean="0"/>
              <a:t>st</a:t>
            </a:r>
            <a:r>
              <a:rPr lang="en-US" dirty="0" smtClean="0"/>
              <a:t>, options grants are huge;</a:t>
            </a:r>
            <a:br>
              <a:rPr lang="en-US" dirty="0" smtClean="0"/>
            </a:br>
            <a:r>
              <a:rPr lang="en-US" dirty="0" smtClean="0"/>
              <a:t>1993 ‘Rally in the </a:t>
            </a:r>
            <a:r>
              <a:rPr lang="en-US" dirty="0" err="1" smtClean="0"/>
              <a:t>Vally</a:t>
            </a:r>
            <a:r>
              <a:rPr lang="en-US" dirty="0" smtClean="0"/>
              <a:t>’</a:t>
            </a:r>
          </a:p>
          <a:p>
            <a:pPr lvl="1"/>
            <a:r>
              <a:rPr lang="en-US" dirty="0" smtClean="0"/>
              <a:t>2</a:t>
            </a:r>
            <a:r>
              <a:rPr lang="en-US" baseline="30000" dirty="0" smtClean="0"/>
              <a:t>nd</a:t>
            </a:r>
            <a:r>
              <a:rPr lang="en-US" dirty="0" smtClean="0"/>
              <a:t>, Very </a:t>
            </a:r>
            <a:r>
              <a:rPr lang="en-US" dirty="0" smtClean="0"/>
              <a:t>mixed </a:t>
            </a:r>
            <a:r>
              <a:rPr lang="en-US" dirty="0" smtClean="0"/>
              <a:t>literature</a:t>
            </a:r>
          </a:p>
          <a:p>
            <a:pPr lvl="1"/>
            <a:endParaRPr lang="en-US" dirty="0" smtClean="0"/>
          </a:p>
          <a:p>
            <a:r>
              <a:rPr lang="en-US" dirty="0" smtClean="0"/>
              <a:t>How do they implement the study?</a:t>
            </a:r>
          </a:p>
          <a:p>
            <a:pPr lvl="1"/>
            <a:r>
              <a:rPr lang="en-US" dirty="0" smtClean="0"/>
              <a:t>Construct proxies </a:t>
            </a:r>
            <a:r>
              <a:rPr lang="en-US" dirty="0" smtClean="0"/>
              <a:t>for covariates; Cross-sectional </a:t>
            </a:r>
            <a:r>
              <a:rPr lang="en-US" dirty="0" err="1" smtClean="0"/>
              <a:t>Tobit</a:t>
            </a:r>
            <a:r>
              <a:rPr lang="en-US" dirty="0" smtClean="0"/>
              <a:t> analyses of employee option grants with </a:t>
            </a:r>
            <a:r>
              <a:rPr lang="en-US" dirty="0" smtClean="0"/>
              <a:t>covariates; Pre/Post SFAS123R; Changes specification;  other analyses</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4</a:t>
            </a:fld>
            <a:endParaRPr lang="en-US" dirty="0"/>
          </a:p>
        </p:txBody>
      </p:sp>
      <p:sp>
        <p:nvSpPr>
          <p:cNvPr id="3" name="Title 2"/>
          <p:cNvSpPr>
            <a:spLocks noGrp="1"/>
          </p:cNvSpPr>
          <p:nvPr>
            <p:ph type="title"/>
          </p:nvPr>
        </p:nvSpPr>
        <p:spPr/>
        <p:txBody>
          <a:bodyPr/>
          <a:lstStyle/>
          <a:p>
            <a:r>
              <a:rPr lang="en-US" dirty="0" smtClean="0"/>
              <a:t>Priors</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Obviously, financial reporting costs/benefits explain option use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Plus</a:t>
            </a:r>
            <a:r>
              <a:rPr lang="en-US" dirty="0" smtClean="0"/>
              <a:t>, existing evidence on</a:t>
            </a:r>
          </a:p>
          <a:p>
            <a:pPr lvl="1"/>
            <a:r>
              <a:rPr lang="en-US" dirty="0" err="1" smtClean="0"/>
              <a:t>Repricing</a:t>
            </a:r>
            <a:r>
              <a:rPr lang="en-US" dirty="0" smtClean="0"/>
              <a:t> </a:t>
            </a:r>
            <a:r>
              <a:rPr lang="en-US" dirty="0" smtClean="0"/>
              <a:t>‘abuse’ </a:t>
            </a:r>
            <a:r>
              <a:rPr lang="en-US" dirty="0" smtClean="0"/>
              <a:t>around  12/15/1998 </a:t>
            </a:r>
            <a:r>
              <a:rPr lang="en-US" dirty="0" smtClean="0"/>
              <a:t> variable method treatment of </a:t>
            </a:r>
            <a:r>
              <a:rPr lang="en-US" dirty="0" err="1" smtClean="0"/>
              <a:t>repricing</a:t>
            </a:r>
            <a:r>
              <a:rPr lang="en-US" dirty="0" smtClean="0"/>
              <a:t> (Carter </a:t>
            </a:r>
            <a:r>
              <a:rPr lang="en-US" dirty="0" smtClean="0"/>
              <a:t>et al. 2003)</a:t>
            </a:r>
          </a:p>
          <a:p>
            <a:pPr lvl="1"/>
            <a:r>
              <a:rPr lang="en-US" dirty="0" smtClean="0"/>
              <a:t>Vesting </a:t>
            </a:r>
            <a:r>
              <a:rPr lang="en-US" dirty="0" smtClean="0"/>
              <a:t>‘abuse’ </a:t>
            </a:r>
            <a:r>
              <a:rPr lang="en-US" dirty="0" smtClean="0"/>
              <a:t>around </a:t>
            </a:r>
            <a:r>
              <a:rPr lang="en-US" dirty="0" smtClean="0"/>
              <a:t>effective date of SFAS </a:t>
            </a:r>
            <a:r>
              <a:rPr lang="en-US" dirty="0" smtClean="0"/>
              <a:t>123R (</a:t>
            </a:r>
            <a:r>
              <a:rPr lang="en-US" dirty="0" err="1" smtClean="0"/>
              <a:t>Choudhary</a:t>
            </a:r>
            <a:r>
              <a:rPr lang="en-US" dirty="0" smtClean="0"/>
              <a:t> et al. 2009)</a:t>
            </a:r>
          </a:p>
          <a:p>
            <a:endParaRPr lang="en-US" dirty="0" smtClean="0"/>
          </a:p>
          <a:p>
            <a:endParaRPr lang="en-US" dirty="0"/>
          </a:p>
        </p:txBody>
      </p:sp>
      <p:graphicFrame>
        <p:nvGraphicFramePr>
          <p:cNvPr id="5" name="Table 4"/>
          <p:cNvGraphicFramePr>
            <a:graphicFrameLocks noGrp="1"/>
          </p:cNvGraphicFramePr>
          <p:nvPr/>
        </p:nvGraphicFramePr>
        <p:xfrm>
          <a:off x="1600200" y="2005300"/>
          <a:ext cx="6096000" cy="2225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pPr algn="ctr"/>
                      <a:r>
                        <a:rPr lang="en-US" dirty="0" smtClean="0"/>
                        <a:t>Cash?</a:t>
                      </a:r>
                      <a:endParaRPr lang="en-US" dirty="0"/>
                    </a:p>
                  </a:txBody>
                  <a:tcPr/>
                </a:tc>
                <a:tc>
                  <a:txBody>
                    <a:bodyPr/>
                    <a:lstStyle/>
                    <a:p>
                      <a:pPr algn="ctr"/>
                      <a:r>
                        <a:rPr lang="en-US" dirty="0" smtClean="0"/>
                        <a:t>Stock?</a:t>
                      </a:r>
                      <a:endParaRPr lang="en-US" dirty="0"/>
                    </a:p>
                  </a:txBody>
                  <a:tcPr/>
                </a:tc>
                <a:tc>
                  <a:txBody>
                    <a:bodyPr/>
                    <a:lstStyle/>
                    <a:p>
                      <a:pPr algn="ctr"/>
                      <a:r>
                        <a:rPr lang="en-US" dirty="0" smtClean="0"/>
                        <a:t>Options?</a:t>
                      </a:r>
                      <a:endParaRPr lang="en-US" dirty="0"/>
                    </a:p>
                  </a:txBody>
                  <a:tcPr/>
                </a:tc>
              </a:tr>
              <a:tr h="370840">
                <a:tc>
                  <a:txBody>
                    <a:bodyPr/>
                    <a:lstStyle/>
                    <a:p>
                      <a:r>
                        <a:rPr lang="en-US" dirty="0" smtClean="0"/>
                        <a:t>Attract</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r>
              <a:tr h="370840">
                <a:tc>
                  <a:txBody>
                    <a:bodyPr/>
                    <a:lstStyle/>
                    <a:p>
                      <a:r>
                        <a:rPr lang="en-US" dirty="0" smtClean="0"/>
                        <a:t>Motivate</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r>
              <a:tr h="370840">
                <a:tc>
                  <a:txBody>
                    <a:bodyPr/>
                    <a:lstStyle/>
                    <a:p>
                      <a:r>
                        <a:rPr lang="en-US" dirty="0" smtClean="0"/>
                        <a:t>Retain</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r>
              <a:tr h="370840">
                <a:tc>
                  <a:txBody>
                    <a:bodyPr/>
                    <a:lstStyle/>
                    <a:p>
                      <a:r>
                        <a:rPr lang="en-US" dirty="0" smtClean="0"/>
                        <a:t>Conserve cash</a:t>
                      </a:r>
                      <a:endParaRPr lang="en-US" dirty="0"/>
                    </a:p>
                  </a:txBody>
                  <a:tcPr/>
                </a:tc>
                <a:tc>
                  <a:txBody>
                    <a:bodyPr/>
                    <a:lstStyle/>
                    <a:p>
                      <a:pPr algn="ctr"/>
                      <a:r>
                        <a:rPr lang="en-US" dirty="0" smtClean="0"/>
                        <a:t>N</a:t>
                      </a:r>
                      <a:endParaRPr lang="en-US" dirty="0"/>
                    </a:p>
                  </a:txBody>
                  <a:tcPr/>
                </a:tc>
                <a:tc>
                  <a:txBody>
                    <a:bodyPr/>
                    <a:lstStyle/>
                    <a:p>
                      <a:pPr algn="ctr"/>
                      <a:r>
                        <a:rPr lang="en-US" dirty="0" smtClean="0"/>
                        <a:t>Y</a:t>
                      </a:r>
                      <a:endParaRPr lang="en-US" dirty="0"/>
                    </a:p>
                  </a:txBody>
                  <a:tcPr/>
                </a:tc>
                <a:tc>
                  <a:txBody>
                    <a:bodyPr/>
                    <a:lstStyle/>
                    <a:p>
                      <a:pPr algn="ctr"/>
                      <a:r>
                        <a:rPr lang="en-US" dirty="0" smtClean="0"/>
                        <a:t>Y</a:t>
                      </a:r>
                      <a:endParaRPr lang="en-US" dirty="0"/>
                    </a:p>
                  </a:txBody>
                  <a:tcPr/>
                </a:tc>
              </a:tr>
              <a:tr h="370840">
                <a:tc>
                  <a:txBody>
                    <a:bodyPr/>
                    <a:lstStyle/>
                    <a:p>
                      <a:r>
                        <a:rPr lang="en-US" dirty="0" smtClean="0"/>
                        <a:t>Expense = </a:t>
                      </a:r>
                      <a:r>
                        <a:rPr lang="en-US" dirty="0" smtClean="0"/>
                        <a:t>Ø</a:t>
                      </a:r>
                      <a:endParaRPr lang="en-US" dirty="0"/>
                    </a:p>
                  </a:txBody>
                  <a:tcPr/>
                </a:tc>
                <a:tc>
                  <a:txBody>
                    <a:bodyPr/>
                    <a:lstStyle/>
                    <a:p>
                      <a:pPr algn="ctr"/>
                      <a:r>
                        <a:rPr lang="en-US" dirty="0" smtClean="0"/>
                        <a:t>N</a:t>
                      </a:r>
                      <a:endParaRPr lang="en-US" dirty="0"/>
                    </a:p>
                  </a:txBody>
                  <a:tcPr/>
                </a:tc>
                <a:tc>
                  <a:txBody>
                    <a:bodyPr/>
                    <a:lstStyle/>
                    <a:p>
                      <a:pPr algn="ctr"/>
                      <a:r>
                        <a:rPr lang="en-US" dirty="0" smtClean="0"/>
                        <a:t>N</a:t>
                      </a:r>
                      <a:endParaRPr lang="en-US" dirty="0"/>
                    </a:p>
                  </a:txBody>
                  <a:tcPr/>
                </a:tc>
                <a:tc>
                  <a:txBody>
                    <a:bodyPr/>
                    <a:lstStyle/>
                    <a:p>
                      <a:pPr algn="ctr"/>
                      <a:r>
                        <a:rPr lang="en-US" dirty="0" smtClean="0"/>
                        <a:t>Y</a:t>
                      </a:r>
                      <a:endParaRPr lang="en-US" dirty="0"/>
                    </a:p>
                  </a:txBody>
                  <a:tcPr/>
                </a:tc>
              </a:tr>
            </a:tbl>
          </a:graphicData>
        </a:graphic>
      </p:graphicFrame>
      <p:sp>
        <p:nvSpPr>
          <p:cNvPr id="6" name="Rectangle 5"/>
          <p:cNvSpPr/>
          <p:nvPr/>
        </p:nvSpPr>
        <p:spPr>
          <a:xfrm>
            <a:off x="3124199" y="3886201"/>
            <a:ext cx="4537275" cy="287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n-US" dirty="0" smtClean="0"/>
          </a:p>
          <a:p>
            <a:r>
              <a:rPr lang="en-US" dirty="0" smtClean="0"/>
              <a:t>Classic academic battle</a:t>
            </a:r>
          </a:p>
          <a:p>
            <a:pPr lvl="1"/>
            <a:r>
              <a:rPr lang="en-US" dirty="0" smtClean="0"/>
              <a:t>Core/</a:t>
            </a:r>
            <a:r>
              <a:rPr lang="en-US" dirty="0" err="1" smtClean="0"/>
              <a:t>Guay</a:t>
            </a:r>
            <a:r>
              <a:rPr lang="en-US" dirty="0" smtClean="0"/>
              <a:t>/</a:t>
            </a:r>
            <a:r>
              <a:rPr lang="en-US" dirty="0" err="1" smtClean="0"/>
              <a:t>Larcker</a:t>
            </a:r>
            <a:r>
              <a:rPr lang="en-US" dirty="0" smtClean="0"/>
              <a:t> et al.:  “Executive Equity Compensation and Incentives”</a:t>
            </a:r>
          </a:p>
          <a:p>
            <a:pPr lvl="1"/>
            <a:r>
              <a:rPr lang="en-US" dirty="0" smtClean="0"/>
              <a:t>Hall/Murphy  et al.:            “The Trouble with Stock Options”</a:t>
            </a:r>
          </a:p>
          <a:p>
            <a:pPr lvl="2"/>
            <a:r>
              <a:rPr lang="en-US" dirty="0" smtClean="0"/>
              <a:t>Backdrop is the old “accounting matters vs. not” debate</a:t>
            </a:r>
          </a:p>
          <a:p>
            <a:pPr lvl="1"/>
            <a:r>
              <a:rPr lang="en-US" dirty="0" smtClean="0"/>
              <a:t>An </a:t>
            </a:r>
            <a:r>
              <a:rPr lang="en-US" dirty="0" smtClean="0"/>
              <a:t>additional, alternative view</a:t>
            </a:r>
          </a:p>
          <a:p>
            <a:pPr lvl="2"/>
            <a:r>
              <a:rPr lang="en-US" dirty="0" smtClean="0"/>
              <a:t>People  (and hence firms) are crazy</a:t>
            </a:r>
          </a:p>
          <a:p>
            <a:pPr lvl="3"/>
            <a:r>
              <a:rPr lang="en-US" dirty="0" smtClean="0"/>
              <a:t>i.e., they didn’t (or don’t) understand the value of </a:t>
            </a:r>
            <a:r>
              <a:rPr lang="en-US" dirty="0" smtClean="0"/>
              <a:t>options;</a:t>
            </a:r>
            <a:br>
              <a:rPr lang="en-US" dirty="0" smtClean="0"/>
            </a:br>
            <a:r>
              <a:rPr lang="en-US" dirty="0" smtClean="0"/>
              <a:t>        </a:t>
            </a:r>
            <a:r>
              <a:rPr lang="en-US" dirty="0" smtClean="0">
                <a:sym typeface="Symbol"/>
              </a:rPr>
              <a:t> </a:t>
            </a:r>
            <a:r>
              <a:rPr lang="en-US" dirty="0" smtClean="0"/>
              <a:t>Out of equilibrium activity observed</a:t>
            </a:r>
            <a:endParaRPr lang="en-US" dirty="0" smtClean="0"/>
          </a:p>
          <a:p>
            <a:r>
              <a:rPr lang="en-US" dirty="0" err="1" smtClean="0"/>
              <a:t>Oversimplificaiton</a:t>
            </a:r>
            <a:r>
              <a:rPr lang="en-US" dirty="0" smtClean="0"/>
              <a:t> of </a:t>
            </a:r>
          </a:p>
          <a:p>
            <a:pPr lvl="1"/>
            <a:r>
              <a:rPr lang="en-US" dirty="0" smtClean="0"/>
              <a:t>Prior research:        </a:t>
            </a:r>
            <a:r>
              <a:rPr lang="en-US" dirty="0" smtClean="0">
                <a:sym typeface="Symbol"/>
              </a:rPr>
              <a:t></a:t>
            </a:r>
            <a:r>
              <a:rPr lang="en-US" dirty="0" smtClean="0"/>
              <a:t>  </a:t>
            </a:r>
            <a:r>
              <a:rPr lang="en-US" u="sng" dirty="0" smtClean="0"/>
              <a:t>Accounting</a:t>
            </a:r>
            <a:r>
              <a:rPr lang="en-US" dirty="0" smtClean="0"/>
              <a:t> explains 100% of option use </a:t>
            </a:r>
          </a:p>
          <a:p>
            <a:pPr lvl="1"/>
            <a:r>
              <a:rPr lang="en-US" dirty="0" smtClean="0"/>
              <a:t>Desai, Li &amp; Zhang:   </a:t>
            </a:r>
            <a:r>
              <a:rPr lang="en-US" dirty="0" smtClean="0">
                <a:sym typeface="Symbol"/>
              </a:rPr>
              <a:t> </a:t>
            </a:r>
            <a:r>
              <a:rPr lang="en-US" u="sng" dirty="0" smtClean="0"/>
              <a:t>Economic factors </a:t>
            </a:r>
            <a:r>
              <a:rPr lang="en-US" dirty="0" smtClean="0"/>
              <a:t>explain 100% of option use </a:t>
            </a:r>
          </a:p>
          <a:p>
            <a:pPr lvl="1"/>
            <a:r>
              <a:rPr lang="en-US" dirty="0" smtClean="0"/>
              <a:t>Truth:                        </a:t>
            </a:r>
            <a:r>
              <a:rPr lang="en-US" dirty="0" smtClean="0">
                <a:sym typeface="Symbol"/>
              </a:rPr>
              <a:t></a:t>
            </a:r>
            <a:r>
              <a:rPr lang="en-US" dirty="0" smtClean="0"/>
              <a:t> A </a:t>
            </a:r>
            <a:r>
              <a:rPr lang="en-US" u="sng" dirty="0" smtClean="0"/>
              <a:t>combination</a:t>
            </a:r>
            <a:r>
              <a:rPr lang="en-US" dirty="0" smtClean="0"/>
              <a:t> of accounting and economic factors </a:t>
            </a:r>
            <a:br>
              <a:rPr lang="en-US" dirty="0" smtClean="0"/>
            </a:br>
            <a:r>
              <a:rPr lang="en-US" dirty="0" smtClean="0"/>
              <a:t>                                       explain option </a:t>
            </a:r>
            <a:r>
              <a:rPr lang="en-US" dirty="0" smtClean="0"/>
              <a:t>use … this is the contribution</a:t>
            </a:r>
            <a:endParaRPr lang="en-US" dirty="0" smtClean="0"/>
          </a:p>
          <a:p>
            <a:r>
              <a:rPr lang="en-US" dirty="0" smtClean="0"/>
              <a:t>A great contribution would be to provide an approximation </a:t>
            </a:r>
          </a:p>
          <a:p>
            <a:pPr lvl="1"/>
            <a:r>
              <a:rPr lang="en-US" dirty="0" smtClean="0"/>
              <a:t>i.e., 50/50, 80/20, etc.</a:t>
            </a:r>
          </a:p>
          <a:p>
            <a:pPr lvl="1"/>
            <a:endParaRPr lang="en-US" dirty="0" smtClean="0"/>
          </a:p>
          <a:p>
            <a:pPr lvl="1"/>
            <a:endParaRPr lang="en-US" dirty="0"/>
          </a:p>
        </p:txBody>
      </p:sp>
      <p:sp>
        <p:nvSpPr>
          <p:cNvPr id="2" name="Slide Number Placeholder 1"/>
          <p:cNvSpPr>
            <a:spLocks noGrp="1"/>
          </p:cNvSpPr>
          <p:nvPr>
            <p:ph type="sldNum" sz="quarter" idx="12"/>
          </p:nvPr>
        </p:nvSpPr>
        <p:spPr/>
        <p:txBody>
          <a:bodyPr/>
          <a:lstStyle/>
          <a:p>
            <a:fld id="{B2432058-B21B-4FF3-B6CB-521F7A2BD0EB}" type="slidenum">
              <a:rPr lang="en-US" smtClean="0"/>
              <a:pPr/>
              <a:t>5</a:t>
            </a:fld>
            <a:endParaRPr lang="en-US" dirty="0"/>
          </a:p>
        </p:txBody>
      </p:sp>
      <p:sp>
        <p:nvSpPr>
          <p:cNvPr id="3" name="Title 2"/>
          <p:cNvSpPr>
            <a:spLocks noGrp="1"/>
          </p:cNvSpPr>
          <p:nvPr>
            <p:ph type="title"/>
          </p:nvPr>
        </p:nvSpPr>
        <p:spPr/>
        <p:txBody>
          <a:bodyPr/>
          <a:lstStyle/>
          <a:p>
            <a:r>
              <a:rPr lang="en-US" dirty="0" smtClean="0"/>
              <a:t>Contribution</a:t>
            </a:r>
            <a:endParaRPr lang="en-US" dirty="0"/>
          </a:p>
        </p:txBody>
      </p:sp>
      <p:pic>
        <p:nvPicPr>
          <p:cNvPr id="62466" name="Picture 2" descr="C:\Users\bradsham\AppData\Local\Microsoft\Windows\Temporary Internet Files\Content.IE5\6JOLIQSY\MC900018532[1].wmf"/>
          <p:cNvPicPr>
            <a:picLocks noChangeAspect="1" noChangeArrowheads="1"/>
          </p:cNvPicPr>
          <p:nvPr/>
        </p:nvPicPr>
        <p:blipFill>
          <a:blip r:embed="rId3" cstate="print"/>
          <a:srcRect/>
          <a:stretch>
            <a:fillRect/>
          </a:stretch>
        </p:blipFill>
        <p:spPr bwMode="auto">
          <a:xfrm>
            <a:off x="7924800" y="152400"/>
            <a:ext cx="762000" cy="8146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6</a:t>
            </a:fld>
            <a:endParaRPr lang="en-US" dirty="0"/>
          </a:p>
        </p:txBody>
      </p:sp>
      <p:sp>
        <p:nvSpPr>
          <p:cNvPr id="3" name="Title 2"/>
          <p:cNvSpPr>
            <a:spLocks noGrp="1"/>
          </p:cNvSpPr>
          <p:nvPr>
            <p:ph type="title"/>
          </p:nvPr>
        </p:nvSpPr>
        <p:spPr/>
        <p:txBody>
          <a:bodyPr/>
          <a:lstStyle/>
          <a:p>
            <a:r>
              <a:rPr lang="en-US" dirty="0" smtClean="0"/>
              <a:t>First, a Pet Peeve</a:t>
            </a:r>
            <a:endParaRPr lang="en-US" dirty="0"/>
          </a:p>
        </p:txBody>
      </p:sp>
      <p:sp>
        <p:nvSpPr>
          <p:cNvPr id="4" name="Content Placeholder 3"/>
          <p:cNvSpPr>
            <a:spLocks noGrp="1"/>
          </p:cNvSpPr>
          <p:nvPr>
            <p:ph idx="1"/>
          </p:nvPr>
        </p:nvSpPr>
        <p:spPr>
          <a:xfrm>
            <a:off x="457200" y="1219200"/>
            <a:ext cx="8569106" cy="5194540"/>
          </a:xfrm>
        </p:spPr>
        <p:txBody>
          <a:bodyPr/>
          <a:lstStyle/>
          <a:p>
            <a:pPr>
              <a:lnSpc>
                <a:spcPct val="175000"/>
              </a:lnSpc>
            </a:pPr>
            <a:r>
              <a:rPr lang="en-US" dirty="0" smtClean="0"/>
              <a:t>Option grants have </a:t>
            </a:r>
            <a:r>
              <a:rPr lang="en-US" u="sng" dirty="0" smtClean="0"/>
              <a:t>always</a:t>
            </a:r>
            <a:r>
              <a:rPr lang="en-US" dirty="0" smtClean="0"/>
              <a:t> had to be expensed</a:t>
            </a:r>
          </a:p>
          <a:p>
            <a:pPr lvl="1">
              <a:lnSpc>
                <a:spcPct val="175000"/>
              </a:lnSpc>
            </a:pPr>
            <a:r>
              <a:rPr lang="en-US" dirty="0" smtClean="0"/>
              <a:t>APB 25, SFAS 123, SFAS 123R</a:t>
            </a:r>
          </a:p>
          <a:p>
            <a:pPr lvl="2">
              <a:lnSpc>
                <a:spcPct val="175000"/>
              </a:lnSpc>
            </a:pPr>
            <a:r>
              <a:rPr lang="en-US" dirty="0" smtClean="0"/>
              <a:t>The variation across standards </a:t>
            </a:r>
            <a:r>
              <a:rPr lang="en-US" dirty="0" smtClean="0"/>
              <a:t>pertains primarily to </a:t>
            </a:r>
            <a:r>
              <a:rPr lang="en-US" b="1" i="1" dirty="0" smtClean="0"/>
              <a:t>measurement</a:t>
            </a:r>
            <a:r>
              <a:rPr lang="en-US" i="1" dirty="0" smtClean="0"/>
              <a:t> </a:t>
            </a:r>
            <a:endParaRPr lang="en-US" i="1" dirty="0" smtClean="0"/>
          </a:p>
          <a:p>
            <a:pPr lvl="3">
              <a:lnSpc>
                <a:spcPct val="175000"/>
              </a:lnSpc>
            </a:pPr>
            <a:r>
              <a:rPr lang="en-US" dirty="0" smtClean="0"/>
              <a:t>APB 25:         Intrinsic value</a:t>
            </a:r>
          </a:p>
          <a:p>
            <a:pPr lvl="3">
              <a:lnSpc>
                <a:spcPct val="175000"/>
              </a:lnSpc>
            </a:pPr>
            <a:r>
              <a:rPr lang="en-US" i="1" dirty="0" smtClean="0"/>
              <a:t>SFAS 123:      Intrinsic value or fair value</a:t>
            </a:r>
          </a:p>
          <a:p>
            <a:pPr lvl="3">
              <a:lnSpc>
                <a:spcPct val="175000"/>
              </a:lnSpc>
            </a:pPr>
            <a:r>
              <a:rPr lang="en-US" dirty="0" smtClean="0"/>
              <a:t>SFAS 123R:    Fair value</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7</a:t>
            </a:fld>
            <a:endParaRPr lang="en-US" dirty="0"/>
          </a:p>
        </p:txBody>
      </p:sp>
      <p:sp>
        <p:nvSpPr>
          <p:cNvPr id="3" name="Title 2"/>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idx="1"/>
          </p:nvPr>
        </p:nvSpPr>
        <p:spPr/>
        <p:txBody>
          <a:bodyPr/>
          <a:lstStyle/>
          <a:p>
            <a:r>
              <a:rPr lang="en-US" dirty="0" smtClean="0"/>
              <a:t>Table 3</a:t>
            </a:r>
          </a:p>
          <a:p>
            <a:pPr lvl="1"/>
            <a:r>
              <a:rPr lang="en-US" dirty="0" smtClean="0"/>
              <a:t>B.S. Option Value = f(Financial reporting factors, Economics/Labor, other)</a:t>
            </a:r>
          </a:p>
          <a:p>
            <a:pPr lvl="1"/>
            <a:r>
              <a:rPr lang="en-US" dirty="0" smtClean="0"/>
              <a:t>Pre- and post-SFAS 123R</a:t>
            </a:r>
          </a:p>
          <a:p>
            <a:r>
              <a:rPr lang="en-US" dirty="0" smtClean="0"/>
              <a:t>Table 4</a:t>
            </a:r>
          </a:p>
          <a:p>
            <a:pPr lvl="1"/>
            <a:r>
              <a:rPr lang="en-US" dirty="0" smtClean="0"/>
              <a:t>Same thing, in changes</a:t>
            </a:r>
          </a:p>
          <a:p>
            <a:pPr lvl="1"/>
            <a:endParaRPr lang="en-US" dirty="0" smtClean="0"/>
          </a:p>
          <a:p>
            <a:r>
              <a:rPr lang="en-US" dirty="0" smtClean="0"/>
              <a:t>Table 5</a:t>
            </a:r>
          </a:p>
          <a:p>
            <a:pPr lvl="1"/>
            <a:r>
              <a:rPr lang="en-US" dirty="0" smtClean="0"/>
              <a:t>Similar to Table 3, but for CEOs</a:t>
            </a:r>
          </a:p>
          <a:p>
            <a:r>
              <a:rPr lang="en-US" dirty="0" smtClean="0"/>
              <a:t>Table 6</a:t>
            </a:r>
          </a:p>
          <a:p>
            <a:pPr lvl="1"/>
            <a:r>
              <a:rPr lang="en-US" dirty="0" smtClean="0"/>
              <a:t>Similar to Table 3, but LHS is restricted stock</a:t>
            </a:r>
          </a:p>
          <a:p>
            <a:pPr lvl="1"/>
            <a:endParaRPr lang="en-US" dirty="0" smtClean="0"/>
          </a:p>
          <a:p>
            <a:r>
              <a:rPr lang="en-US" dirty="0" smtClean="0">
                <a:solidFill>
                  <a:schemeClr val="bg1">
                    <a:lumMod val="75000"/>
                  </a:schemeClr>
                </a:solidFill>
              </a:rPr>
              <a:t>Table 7</a:t>
            </a:r>
          </a:p>
          <a:p>
            <a:pPr lvl="1"/>
            <a:r>
              <a:rPr lang="en-US" dirty="0" smtClean="0">
                <a:solidFill>
                  <a:schemeClr val="bg1">
                    <a:lumMod val="75000"/>
                  </a:schemeClr>
                </a:solidFill>
              </a:rPr>
              <a:t>Early adopters of SFAS 123R</a:t>
            </a:r>
          </a:p>
          <a:p>
            <a:r>
              <a:rPr lang="en-US" dirty="0" smtClean="0">
                <a:solidFill>
                  <a:schemeClr val="bg1">
                    <a:lumMod val="75000"/>
                  </a:schemeClr>
                </a:solidFill>
              </a:rPr>
              <a:t>Table 8</a:t>
            </a:r>
          </a:p>
          <a:p>
            <a:pPr lvl="1"/>
            <a:r>
              <a:rPr lang="en-US" dirty="0" smtClean="0">
                <a:solidFill>
                  <a:schemeClr val="bg1">
                    <a:lumMod val="75000"/>
                  </a:schemeClr>
                </a:solidFill>
              </a:rPr>
              <a:t>Almost same as Table 4</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8</a:t>
            </a:fld>
            <a:endParaRPr lang="en-US" dirty="0"/>
          </a:p>
        </p:txBody>
      </p:sp>
      <p:sp>
        <p:nvSpPr>
          <p:cNvPr id="3" name="Title 2"/>
          <p:cNvSpPr>
            <a:spLocks noGrp="1"/>
          </p:cNvSpPr>
          <p:nvPr>
            <p:ph type="title"/>
          </p:nvPr>
        </p:nvSpPr>
        <p:spPr/>
        <p:txBody>
          <a:bodyPr/>
          <a:lstStyle/>
          <a:p>
            <a:r>
              <a:rPr lang="en-US" dirty="0" smtClean="0"/>
              <a:t>Picture</a:t>
            </a:r>
            <a:endParaRPr lang="en-US" dirty="0"/>
          </a:p>
        </p:txBody>
      </p:sp>
      <p:sp>
        <p:nvSpPr>
          <p:cNvPr id="8" name="TextBox 7"/>
          <p:cNvSpPr txBox="1"/>
          <p:nvPr/>
        </p:nvSpPr>
        <p:spPr>
          <a:xfrm>
            <a:off x="387750" y="2378600"/>
            <a:ext cx="1371600" cy="646331"/>
          </a:xfrm>
          <a:prstGeom prst="rect">
            <a:avLst/>
          </a:prstGeom>
          <a:noFill/>
        </p:spPr>
        <p:txBody>
          <a:bodyPr wrap="square" rtlCol="0">
            <a:spAutoFit/>
          </a:bodyPr>
          <a:lstStyle/>
          <a:p>
            <a:pPr algn="ctr"/>
            <a:r>
              <a:rPr lang="en-US" dirty="0" smtClean="0"/>
              <a:t>Construct </a:t>
            </a:r>
            <a:r>
              <a:rPr lang="en-US" dirty="0" smtClean="0"/>
              <a:t>Validity</a:t>
            </a:r>
            <a:endParaRPr lang="en-US" dirty="0"/>
          </a:p>
        </p:txBody>
      </p:sp>
      <p:sp>
        <p:nvSpPr>
          <p:cNvPr id="17" name="TextBox 16"/>
          <p:cNvSpPr txBox="1"/>
          <p:nvPr/>
        </p:nvSpPr>
        <p:spPr>
          <a:xfrm>
            <a:off x="412825" y="3597800"/>
            <a:ext cx="1371600" cy="646331"/>
          </a:xfrm>
          <a:prstGeom prst="rect">
            <a:avLst/>
          </a:prstGeom>
          <a:noFill/>
        </p:spPr>
        <p:txBody>
          <a:bodyPr wrap="square" rtlCol="0">
            <a:spAutoFit/>
          </a:bodyPr>
          <a:lstStyle/>
          <a:p>
            <a:pPr algn="ctr"/>
            <a:r>
              <a:rPr lang="en-US" dirty="0" smtClean="0"/>
              <a:t>Construct </a:t>
            </a:r>
            <a:r>
              <a:rPr lang="en-US" dirty="0" smtClean="0"/>
              <a:t>Validity</a:t>
            </a:r>
            <a:endParaRPr lang="en-US" dirty="0"/>
          </a:p>
        </p:txBody>
      </p:sp>
      <p:sp>
        <p:nvSpPr>
          <p:cNvPr id="18" name="TextBox 17"/>
          <p:cNvSpPr txBox="1"/>
          <p:nvPr/>
        </p:nvSpPr>
        <p:spPr>
          <a:xfrm>
            <a:off x="399325" y="4752375"/>
            <a:ext cx="1371600" cy="646331"/>
          </a:xfrm>
          <a:prstGeom prst="rect">
            <a:avLst/>
          </a:prstGeom>
          <a:noFill/>
        </p:spPr>
        <p:txBody>
          <a:bodyPr wrap="square" rtlCol="0">
            <a:spAutoFit/>
          </a:bodyPr>
          <a:lstStyle/>
          <a:p>
            <a:pPr algn="ctr"/>
            <a:r>
              <a:rPr lang="en-US" dirty="0" smtClean="0"/>
              <a:t>Construct </a:t>
            </a:r>
            <a:r>
              <a:rPr lang="en-US" dirty="0" smtClean="0"/>
              <a:t>Validity</a:t>
            </a:r>
            <a:endParaRPr lang="en-US" dirty="0"/>
          </a:p>
        </p:txBody>
      </p:sp>
      <p:sp>
        <p:nvSpPr>
          <p:cNvPr id="19" name="TextBox 18"/>
          <p:cNvSpPr txBox="1"/>
          <p:nvPr/>
        </p:nvSpPr>
        <p:spPr>
          <a:xfrm>
            <a:off x="5444925" y="5105400"/>
            <a:ext cx="3200400" cy="369332"/>
          </a:xfrm>
          <a:prstGeom prst="rect">
            <a:avLst/>
          </a:prstGeom>
          <a:noFill/>
        </p:spPr>
        <p:txBody>
          <a:bodyPr wrap="square" rtlCol="0">
            <a:spAutoFit/>
          </a:bodyPr>
          <a:lstStyle/>
          <a:p>
            <a:pPr algn="ctr"/>
            <a:r>
              <a:rPr lang="en-US" dirty="0" smtClean="0"/>
              <a:t>Correlated Omitted </a:t>
            </a:r>
            <a:r>
              <a:rPr lang="en-US" dirty="0" smtClean="0"/>
              <a:t>Variables</a:t>
            </a:r>
            <a:endParaRPr lang="en-US" dirty="0"/>
          </a:p>
        </p:txBody>
      </p:sp>
      <p:pic>
        <p:nvPicPr>
          <p:cNvPr id="21" name="Content Placeholder 20" descr="CAPANA Picture1.png"/>
          <p:cNvPicPr>
            <a:picLocks noGrp="1" noChangeAspect="1"/>
          </p:cNvPicPr>
          <p:nvPr>
            <p:ph idx="1"/>
          </p:nvPr>
        </p:nvPicPr>
        <p:blipFill>
          <a:blip r:embed="rId3" cstate="print"/>
          <a:stretch>
            <a:fillRect/>
          </a:stretch>
        </p:blipFill>
        <p:spPr>
          <a:xfrm>
            <a:off x="2057400" y="2057400"/>
            <a:ext cx="6019800" cy="3458098"/>
          </a:xfrm>
        </p:spPr>
      </p:pic>
      <p:sp>
        <p:nvSpPr>
          <p:cNvPr id="22" name="TextBox 21"/>
          <p:cNvSpPr txBox="1"/>
          <p:nvPr/>
        </p:nvSpPr>
        <p:spPr>
          <a:xfrm>
            <a:off x="5437200" y="2124925"/>
            <a:ext cx="2895600" cy="369332"/>
          </a:xfrm>
          <a:prstGeom prst="rect">
            <a:avLst/>
          </a:prstGeom>
          <a:noFill/>
        </p:spPr>
        <p:txBody>
          <a:bodyPr wrap="square" rtlCol="0">
            <a:spAutoFit/>
          </a:bodyPr>
          <a:lstStyle/>
          <a:p>
            <a:pPr algn="ctr"/>
            <a:r>
              <a:rPr lang="en-US" dirty="0" err="1" smtClean="0"/>
              <a:t>Endogeneity</a:t>
            </a:r>
            <a:r>
              <a:rPr lang="en-US" dirty="0" smtClean="0"/>
              <a:t> of regulation</a:t>
            </a:r>
            <a:endParaRPr lang="en-US" dirty="0"/>
          </a:p>
        </p:txBody>
      </p:sp>
      <p:sp>
        <p:nvSpPr>
          <p:cNvPr id="23" name="Left Brace 22"/>
          <p:cNvSpPr/>
          <p:nvPr/>
        </p:nvSpPr>
        <p:spPr>
          <a:xfrm>
            <a:off x="5313775" y="-1638801"/>
            <a:ext cx="228600" cy="6797225"/>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549575" y="1219200"/>
            <a:ext cx="3733800" cy="369332"/>
          </a:xfrm>
          <a:prstGeom prst="rect">
            <a:avLst/>
          </a:prstGeom>
          <a:noFill/>
        </p:spPr>
        <p:txBody>
          <a:bodyPr wrap="square" rtlCol="0">
            <a:spAutoFit/>
          </a:bodyPr>
          <a:lstStyle/>
          <a:p>
            <a:pPr algn="ctr"/>
            <a:r>
              <a:rPr lang="en-US" dirty="0" smtClean="0"/>
              <a:t>Temporal variation</a:t>
            </a:r>
            <a:endParaRPr lang="en-US" dirty="0"/>
          </a:p>
        </p:txBody>
      </p:sp>
      <p:sp>
        <p:nvSpPr>
          <p:cNvPr id="26" name="TextBox 25"/>
          <p:cNvSpPr txBox="1"/>
          <p:nvPr/>
        </p:nvSpPr>
        <p:spPr>
          <a:xfrm>
            <a:off x="5943600" y="5486400"/>
            <a:ext cx="2514600" cy="1169551"/>
          </a:xfrm>
          <a:prstGeom prst="rect">
            <a:avLst/>
          </a:prstGeom>
          <a:noFill/>
        </p:spPr>
        <p:txBody>
          <a:bodyPr wrap="square" rtlCol="0">
            <a:spAutoFit/>
          </a:bodyPr>
          <a:lstStyle/>
          <a:p>
            <a:r>
              <a:rPr lang="en-US" sz="1400" dirty="0" smtClean="0"/>
              <a:t>(Base cash compensation;</a:t>
            </a:r>
            <a:br>
              <a:rPr lang="en-US" sz="1400" dirty="0" smtClean="0"/>
            </a:br>
            <a:r>
              <a:rPr lang="en-US" sz="1400" dirty="0" smtClean="0"/>
              <a:t>  other equity compensation; </a:t>
            </a:r>
            <a:br>
              <a:rPr lang="en-US" sz="1400" dirty="0" smtClean="0"/>
            </a:br>
            <a:r>
              <a:rPr lang="en-US" sz="1400" dirty="0" smtClean="0"/>
              <a:t>  other perquisites/benefits; </a:t>
            </a:r>
            <a:br>
              <a:rPr lang="en-US" sz="1400" dirty="0" smtClean="0"/>
            </a:br>
            <a:r>
              <a:rPr lang="en-US" sz="1400" dirty="0" smtClean="0"/>
              <a:t>  governance; etc.)</a:t>
            </a:r>
          </a:p>
          <a:p>
            <a:endParaRPr lang="en-US" sz="1400" dirty="0"/>
          </a:p>
        </p:txBody>
      </p:sp>
      <p:sp>
        <p:nvSpPr>
          <p:cNvPr id="27" name="Oval 26"/>
          <p:cNvSpPr/>
          <p:nvPr/>
        </p:nvSpPr>
        <p:spPr>
          <a:xfrm>
            <a:off x="4255625" y="1089950"/>
            <a:ext cx="2362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22425" y="1981200"/>
            <a:ext cx="3048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3700" y="2199200"/>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7200" y="3429000"/>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7200" y="4634700"/>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05400" y="4994475"/>
            <a:ext cx="3657600" cy="526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432058-B21B-4FF3-B6CB-521F7A2BD0EB}" type="slidenum">
              <a:rPr lang="en-US" smtClean="0"/>
              <a:pPr/>
              <a:t>9</a:t>
            </a:fld>
            <a:endParaRPr lang="en-US" dirty="0"/>
          </a:p>
        </p:txBody>
      </p:sp>
      <p:sp>
        <p:nvSpPr>
          <p:cNvPr id="3" name="Title 2"/>
          <p:cNvSpPr>
            <a:spLocks noGrp="1"/>
          </p:cNvSpPr>
          <p:nvPr>
            <p:ph type="title"/>
          </p:nvPr>
        </p:nvSpPr>
        <p:spPr/>
        <p:txBody>
          <a:bodyPr/>
          <a:lstStyle/>
          <a:p>
            <a:r>
              <a:rPr lang="en-US" dirty="0" smtClean="0"/>
              <a:t>In an Ideal World</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What </a:t>
            </a:r>
            <a:r>
              <a:rPr lang="en-US" dirty="0" smtClean="0"/>
              <a:t>is the </a:t>
            </a:r>
            <a:r>
              <a:rPr lang="en-US" u="sng" dirty="0" smtClean="0"/>
              <a:t>benchmark</a:t>
            </a:r>
            <a:r>
              <a:rPr lang="en-US" dirty="0" smtClean="0"/>
              <a:t>?</a:t>
            </a:r>
          </a:p>
          <a:p>
            <a:pPr lvl="1"/>
            <a:r>
              <a:rPr lang="en-US" dirty="0" smtClean="0"/>
              <a:t>Ideal study</a:t>
            </a:r>
          </a:p>
          <a:p>
            <a:pPr lvl="2"/>
            <a:r>
              <a:rPr lang="en-US" dirty="0" smtClean="0"/>
              <a:t>Random assignment of </a:t>
            </a:r>
            <a:r>
              <a:rPr lang="en-US" dirty="0" smtClean="0"/>
              <a:t>pairs of identical </a:t>
            </a:r>
            <a:r>
              <a:rPr lang="en-US" dirty="0" smtClean="0"/>
              <a:t>firms </a:t>
            </a:r>
            <a:r>
              <a:rPr lang="en-US" dirty="0" smtClean="0"/>
              <a:t>to intrinsic value (0 expense) vs. fair value (&gt;0 expense) groups</a:t>
            </a:r>
          </a:p>
          <a:p>
            <a:pPr lvl="2"/>
            <a:r>
              <a:rPr lang="en-US" dirty="0" smtClean="0"/>
              <a:t>Then observe option grants across </a:t>
            </a:r>
            <a:r>
              <a:rPr lang="en-US" dirty="0" smtClean="0"/>
              <a:t>years</a:t>
            </a:r>
            <a:endParaRPr lang="en-US" dirty="0" smtClean="0"/>
          </a:p>
          <a:p>
            <a:pPr lvl="1"/>
            <a:endParaRPr lang="en-US" dirty="0" smtClean="0"/>
          </a:p>
          <a:p>
            <a:r>
              <a:rPr lang="en-US" dirty="0" smtClean="0"/>
              <a:t>Workaround used by authors</a:t>
            </a:r>
          </a:p>
          <a:p>
            <a:pPr lvl="1"/>
            <a:r>
              <a:rPr lang="en-US" dirty="0" smtClean="0"/>
              <a:t>Armada of control variables</a:t>
            </a:r>
          </a:p>
          <a:p>
            <a:pPr lvl="1"/>
            <a:r>
              <a:rPr lang="en-US" dirty="0" smtClean="0"/>
              <a:t>Changes analysis</a:t>
            </a:r>
          </a:p>
          <a:p>
            <a:pPr lvl="1"/>
            <a:r>
              <a:rPr lang="en-US" dirty="0" smtClean="0"/>
              <a:t>Specification/robustness tests</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25761</TotalTime>
  <Words>1468</Words>
  <Application>Microsoft Office PowerPoint</Application>
  <PresentationFormat>On-screen Show (4:3)</PresentationFormat>
  <Paragraphs>215</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Effect of Accounting versus Economic Determinants on the use of Broad-based Option Plans  Hemang Desai Zining Li Suning Zhang </vt:lpstr>
      <vt:lpstr>Witty Intro: Non-Acknowledgements</vt:lpstr>
      <vt:lpstr>What, Why, How?</vt:lpstr>
      <vt:lpstr>Priors</vt:lpstr>
      <vt:lpstr>Contribution</vt:lpstr>
      <vt:lpstr>First, a Pet Peeve</vt:lpstr>
      <vt:lpstr>Results</vt:lpstr>
      <vt:lpstr>Picture</vt:lpstr>
      <vt:lpstr>In an Ideal World</vt:lpstr>
      <vt:lpstr>Things I Like</vt:lpstr>
      <vt:lpstr>Things I Worry About:   #1  A lot rests on the validity of FINRPT1 and FINRPT2</vt:lpstr>
      <vt:lpstr>Things I Worry About:   #2  Benchmark</vt:lpstr>
      <vt:lpstr>Things I Worry About:   #3  Basis for conclusions</vt:lpstr>
      <vt:lpstr>Things I Worry About:   #3  Basis for conclusion (cont.)</vt:lpstr>
      <vt:lpstr>Things I Worry About #4  Recognition vs. disclosure effects</vt:lpstr>
      <vt:lpstr>FYI, eBay fixed the problem in 2001</vt:lpstr>
      <vt:lpstr>Takeaway</vt:lpstr>
    </vt:vector>
  </TitlesOfParts>
  <Company>University of Chicago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Bradshaw</dc:creator>
  <cp:lastModifiedBy>BRADSHAM</cp:lastModifiedBy>
  <cp:revision>1571</cp:revision>
  <dcterms:created xsi:type="dcterms:W3CDTF">2009-01-01T18:42:48Z</dcterms:created>
  <dcterms:modified xsi:type="dcterms:W3CDTF">2010-06-30T22:21:51Z</dcterms:modified>
</cp:coreProperties>
</file>