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285" r:id="rId3"/>
    <p:sldId id="286" r:id="rId4"/>
    <p:sldId id="288" r:id="rId5"/>
    <p:sldId id="287" r:id="rId6"/>
    <p:sldId id="289" r:id="rId7"/>
    <p:sldId id="290" r:id="rId8"/>
    <p:sldId id="292" r:id="rId9"/>
    <p:sldId id="291" r:id="rId1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64" y="-9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EDEF9E-3017-4DB1-8BC9-3B4E72C3F860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92F657-7F67-493A-8F79-8EFEA0276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D882F-14F0-4034-9E16-A22AB358CE6E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255B5D-6C4F-48B2-A247-A5B2CD066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5199" fontAlgn="base">
              <a:spcBef>
                <a:spcPct val="0"/>
              </a:spcBef>
              <a:spcAft>
                <a:spcPct val="0"/>
              </a:spcAft>
              <a:defRPr/>
            </a:pPr>
            <a:fld id="{CCE2F8A6-CD83-463E-9673-4658FCA9AC72}" type="slidenum">
              <a:rPr lang="en-US">
                <a:cs typeface="Arial" charset="0"/>
              </a:rPr>
              <a:pPr defTabSz="905199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96551-4D0C-43F6-8D26-D98D151F5CED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470C-0211-44FF-B85F-771610CEC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42F45-CBAE-42D9-9621-4623AEFC3615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3D17-2353-470C-9F18-9B60C1789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151A-7DB6-4AC6-830D-458FE2F00AA4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550C-DD5C-4992-9A67-D77758342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49BC-283D-4E6E-A5BF-ACB4F3CD2180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A0A77-ED85-4489-A955-ACE21AB8E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15DD1-F46D-4563-9765-A429A42DA8A1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DD45-B789-4A42-B6E0-610796809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A851-766C-4A3A-A6E9-6B0DD09AA069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BCD5-75A4-4BF9-B9B7-8F6B22539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F6C9-A0EC-4DFA-A3F0-409503828FDD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805A-7351-4597-89E9-F8FD5C20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4470-BE5B-448E-BF2C-60F8902BC331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90488-F5AE-4D97-BC5B-E8B4E047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8741-E70D-4DB9-880B-B84ADB34F7B6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7579-3E52-4798-B309-E753FB3CD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F6E0-C45E-4D7A-B218-2D48D1F42629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F346C-7F1C-4DA1-92D8-D40E7C3FE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8C9A31-7F3F-406A-B418-39B0B9FBB176}" type="datetime1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E63BB6-68C1-4CFA-AD65-ED5B8A5EB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"/>
            <a:ext cx="9001125" cy="1571625"/>
          </a:xfrm>
        </p:spPr>
        <p:txBody>
          <a:bodyPr/>
          <a:lstStyle/>
          <a:p>
            <a:r>
              <a:rPr lang="en-US" sz="2400" b="1" dirty="0" smtClean="0"/>
              <a:t>“The Effects of Auditors’ Pre-Client and Client-Specific Experience on Earnings Quality and Perceptions of Earnings Quality: Evidence from Private and Public Companies in Taiwan”</a:t>
            </a:r>
            <a:br>
              <a:rPr lang="en-US" sz="2400" b="1" dirty="0" smtClean="0"/>
            </a:br>
            <a:r>
              <a:rPr lang="en-US" sz="2400" dirty="0" smtClean="0"/>
              <a:t>Presented by Hong </a:t>
            </a:r>
            <a:r>
              <a:rPr lang="en-US" sz="2400" i="1" dirty="0" smtClean="0"/>
              <a:t>Panda</a:t>
            </a:r>
            <a:r>
              <a:rPr lang="en-US" sz="2400" dirty="0" smtClean="0"/>
              <a:t> </a:t>
            </a:r>
            <a:r>
              <a:rPr lang="en-US" sz="2400" dirty="0" err="1" smtClean="0"/>
              <a:t>Xie</a:t>
            </a:r>
            <a:endParaRPr lang="en-US" altLang="zh-TW" sz="2400" dirty="0" smtClean="0">
              <a:solidFill>
                <a:srgbClr val="FF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14563"/>
            <a:ext cx="6348413" cy="44148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3399"/>
                </a:solidFill>
              </a:rPr>
              <a:t>July 2, 2010  CAPANA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1800" dirty="0" smtClean="0">
              <a:solidFill>
                <a:srgbClr val="003399"/>
              </a:solidFill>
              <a:latin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Tahoma" pitchFamily="34" charset="0"/>
              </a:rPr>
              <a:t>Discussion 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Tahoma" pitchFamily="34" charset="0"/>
              </a:rPr>
              <a:t>Ole-Kristian Hope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33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3399"/>
                </a:solidFill>
              </a:rPr>
              <a:t>Rotman School of Management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3399"/>
                </a:solidFill>
              </a:rPr>
              <a:t>University of Toronto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5842" name="Equation" r:id="rId4" imgW="114120" imgH="215640" progId="Equation.3">
              <p:embed/>
            </p:oleObj>
          </a:graphicData>
        </a:graphic>
      </p:graphicFrame>
      <p:pic>
        <p:nvPicPr>
          <p:cNvPr id="35845" name="Picture 5" descr="Rotmanbl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6390154"/>
            <a:ext cx="2286000" cy="46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anda040_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35454" y="1981200"/>
            <a:ext cx="1154545" cy="114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Overall Impression: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Interesting And Nice Paper</a:t>
            </a:r>
            <a:endParaRPr lang="en-US" sz="33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33400" y="1219200"/>
            <a:ext cx="83058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500" b="1" dirty="0">
              <a:latin typeface="Times New Roman" pitchFamily="18" charset="0"/>
              <a:cs typeface="Times New Roman" pitchFamily="18" charset="0"/>
            </a:endParaRPr>
          </a:p>
          <a:p>
            <a:pPr marL="520700" indent="-5207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 marL="520700" indent="-5207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292100" indent="-2921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 marL="520700" indent="-5207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71500" indent="-5715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546102"/>
            <a:ext cx="1524000" cy="3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anda029_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74000" y="0"/>
            <a:ext cx="1270000" cy="876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6002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i="1" dirty="0" smtClean="0"/>
              <a:t>Important issues</a:t>
            </a:r>
            <a:r>
              <a:rPr lang="en-US" sz="2400" dirty="0" smtClean="0"/>
              <a:t>: Auditor tenure/rotation/experience, earnings quality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Both </a:t>
            </a:r>
            <a:r>
              <a:rPr lang="en-US" sz="2400" i="1" dirty="0" smtClean="0"/>
              <a:t>private and public </a:t>
            </a:r>
            <a:r>
              <a:rPr lang="en-US" sz="2400" dirty="0" smtClean="0"/>
              <a:t>firms: Provides comprehensive view of issue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Nice </a:t>
            </a:r>
            <a:r>
              <a:rPr lang="en-US" sz="2400" dirty="0" smtClean="0"/>
              <a:t>setting</a:t>
            </a:r>
            <a:endParaRPr lang="en-US" sz="24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Sheds light on relation between EQ and auditor pre-client experience: </a:t>
            </a:r>
            <a:r>
              <a:rPr lang="en-US" sz="2400" i="1" dirty="0" smtClean="0"/>
              <a:t>underexplored</a:t>
            </a:r>
            <a:r>
              <a:rPr lang="en-US" sz="2400" dirty="0" smtClean="0"/>
              <a:t> in literature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Possible </a:t>
            </a:r>
            <a:r>
              <a:rPr lang="en-US" sz="2400" i="1" dirty="0" smtClean="0"/>
              <a:t>policy</a:t>
            </a:r>
            <a:r>
              <a:rPr lang="en-US" sz="2400" dirty="0" smtClean="0"/>
              <a:t> implications regarding mandatory auditor rotation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Main Suggestion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panda034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1270000"/>
          </a:xfrm>
        </p:spPr>
      </p:pic>
      <p:sp>
        <p:nvSpPr>
          <p:cNvPr id="5" name="TextBox 4"/>
          <p:cNvSpPr txBox="1"/>
          <p:nvPr/>
        </p:nvSpPr>
        <p:spPr>
          <a:xfrm>
            <a:off x="304800" y="1371600"/>
            <a:ext cx="8686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Recommend </a:t>
            </a:r>
            <a:r>
              <a:rPr lang="en-US" i="1" dirty="0" smtClean="0"/>
              <a:t>distinguishing</a:t>
            </a:r>
            <a:r>
              <a:rPr lang="en-US" dirty="0" smtClean="0"/>
              <a:t> article better from prior and concurrent studies</a:t>
            </a:r>
            <a:endParaRPr lang="en-US" sz="1600" dirty="0" smtClean="0"/>
          </a:p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Chi, </a:t>
            </a:r>
            <a:r>
              <a:rPr lang="en-US" dirty="0" err="1" smtClean="0"/>
              <a:t>Douthett</a:t>
            </a:r>
            <a:r>
              <a:rPr lang="en-US" dirty="0" smtClean="0"/>
              <a:t>, Lei (WP 2010): Examines private and public firms in Taiwan; at partner level; both auditor and audit firm tenure; tests against abnormal accruals (/GC, other modified opinions, Meet/Beat). They find no evidence of impaired independence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Chi, Huang, Liao, </a:t>
            </a:r>
            <a:r>
              <a:rPr lang="en-US" dirty="0" err="1" smtClean="0"/>
              <a:t>Xie</a:t>
            </a:r>
            <a:r>
              <a:rPr lang="en-US" dirty="0" smtClean="0"/>
              <a:t> (CAR 2009): Taiwanese firms; partner level; abnormal accruals; mandatory </a:t>
            </a:r>
            <a:r>
              <a:rPr lang="en-US" dirty="0" smtClean="0"/>
              <a:t>rotation (as well as voluntary rotation). </a:t>
            </a:r>
            <a:r>
              <a:rPr lang="en-US" dirty="0" smtClean="0"/>
              <a:t>They find no evidence that mandatory rotation enhances audit quality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Chi and Huang (JCAE 2005): Examine audit tenure and abnormal accruals in Taiwan; distinguish between auditor tenure and audit firm tenure. Find </a:t>
            </a:r>
            <a:r>
              <a:rPr lang="en-US" i="1" dirty="0" smtClean="0"/>
              <a:t>non-linear</a:t>
            </a:r>
            <a:r>
              <a:rPr lang="en-US" dirty="0" smtClean="0"/>
              <a:t> relation between “familiarity” and earnings quality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Chen, Lin, and Lin (CAR 2008): Taiwanese firms; partner level; effect of audit partner tenure; abnormal accruals. Find that tenure is positively related to earnings quality</a:t>
            </a:r>
          </a:p>
          <a:p>
            <a:r>
              <a:rPr lang="en-US" dirty="0" smtClean="0"/>
              <a:t>[Chen, Sun, and Wu (AR 2010) using Chinese data. Also </a:t>
            </a:r>
            <a:r>
              <a:rPr lang="en-US" i="1" dirty="0" smtClean="0"/>
              <a:t>several</a:t>
            </a:r>
            <a:r>
              <a:rPr lang="en-US" dirty="0" smtClean="0"/>
              <a:t> European studies]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546102"/>
            <a:ext cx="1524000" cy="3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How to Start Paper…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panda032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74000" y="0"/>
            <a:ext cx="1270000" cy="990600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8382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Why start with (long) discussion of Ball and Shivakumar (2005)? Do your research questions relate directly to BS?</a:t>
            </a:r>
          </a:p>
          <a:p>
            <a:endParaRPr lang="en-US" sz="2200" dirty="0" smtClean="0"/>
          </a:p>
          <a:p>
            <a:r>
              <a:rPr lang="en-US" sz="2200" dirty="0" smtClean="0"/>
              <a:t>Note that BS </a:t>
            </a:r>
            <a:r>
              <a:rPr lang="en-US" sz="2200" i="1" dirty="0" smtClean="0"/>
              <a:t>assert </a:t>
            </a:r>
            <a:r>
              <a:rPr lang="en-US" sz="2200" dirty="0" smtClean="0"/>
              <a:t>but do </a:t>
            </a:r>
            <a:r>
              <a:rPr lang="en-US" sz="2200" i="1" dirty="0" smtClean="0"/>
              <a:t>not </a:t>
            </a:r>
            <a:r>
              <a:rPr lang="en-US" sz="2200" dirty="0" smtClean="0"/>
              <a:t>show that there is a lower demand for financial statement quality in private </a:t>
            </a:r>
            <a:r>
              <a:rPr lang="en-US" sz="2200" dirty="0" smtClean="0"/>
              <a:t>firms</a:t>
            </a:r>
            <a:endParaRPr lang="en-US" dirty="0" smtClean="0"/>
          </a:p>
          <a:p>
            <a:endParaRPr lang="en-US" sz="2200" dirty="0" smtClean="0"/>
          </a:p>
          <a:p>
            <a:r>
              <a:rPr lang="en-US" sz="2200" dirty="0" smtClean="0"/>
              <a:t>Fewer competing sources of information for private firms. Fewer mandatory requirements. Fewer alternative “information intermediaries” (analysts, media, etc.). Financial accounting = Mgmt accounting</a:t>
            </a:r>
          </a:p>
          <a:p>
            <a:endParaRPr lang="en-US" sz="2200" dirty="0" smtClean="0"/>
          </a:p>
          <a:p>
            <a:r>
              <a:rPr lang="en-US" sz="2200" dirty="0" smtClean="0"/>
              <a:t>No real comparison between private and public firms (so why BS?)</a:t>
            </a:r>
            <a:endParaRPr lang="en-US" sz="2200" dirty="0"/>
          </a:p>
        </p:txBody>
      </p:sp>
      <p:pic>
        <p:nvPicPr>
          <p:cNvPr id="6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546102"/>
            <a:ext cx="1524000" cy="3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66FF"/>
                </a:solidFill>
              </a:rPr>
              <a:t>Data</a:t>
            </a:r>
            <a:endParaRPr lang="en-US" sz="3600" b="1" dirty="0">
              <a:solidFill>
                <a:srgbClr val="0066FF"/>
              </a:solidFill>
            </a:endParaRPr>
          </a:p>
        </p:txBody>
      </p:sp>
      <p:pic>
        <p:nvPicPr>
          <p:cNvPr id="4" name="Content Placeholder 3" descr="panda031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74000" y="0"/>
            <a:ext cx="1270000" cy="990600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8458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Courier New" pitchFamily="49" charset="0"/>
              <a:buChar char="o"/>
            </a:pPr>
            <a:r>
              <a:rPr lang="en-US" sz="2200" dirty="0" smtClean="0"/>
              <a:t> </a:t>
            </a:r>
            <a:r>
              <a:rPr lang="en-US" sz="2400" dirty="0" smtClean="0"/>
              <a:t>Certainly very interesting data, and much better than in the U.S.</a:t>
            </a:r>
          </a:p>
          <a:p>
            <a:pPr>
              <a:spcAft>
                <a:spcPts val="1800"/>
              </a:spcAft>
              <a:buFont typeface="Courier New" pitchFamily="49" charset="0"/>
              <a:buChar char="o"/>
            </a:pPr>
            <a:r>
              <a:rPr lang="en-US" sz="2400" dirty="0" smtClean="0"/>
              <a:t> But </a:t>
            </a:r>
            <a:r>
              <a:rPr lang="en-US" sz="2400" dirty="0" smtClean="0"/>
              <a:t>“unique”? </a:t>
            </a:r>
            <a:r>
              <a:rPr lang="en-US" sz="2400" dirty="0" smtClean="0"/>
              <a:t>Europe? Italy? Belgium</a:t>
            </a:r>
            <a:r>
              <a:rPr lang="en-US" sz="2400" dirty="0" smtClean="0"/>
              <a:t>? None of thes</a:t>
            </a:r>
            <a:r>
              <a:rPr lang="en-US" sz="2400" dirty="0" smtClean="0"/>
              <a:t>e studies cited.</a:t>
            </a:r>
            <a:r>
              <a:rPr lang="en-US" sz="2400" dirty="0" smtClean="0"/>
              <a:t> </a:t>
            </a:r>
            <a:r>
              <a:rPr lang="en-US" sz="2400" dirty="0" smtClean="0"/>
              <a:t>[In Norway I can even find data on partners’ income]</a:t>
            </a:r>
          </a:p>
          <a:p>
            <a:pPr>
              <a:spcAft>
                <a:spcPts val="1800"/>
              </a:spcAft>
              <a:buFont typeface="Courier New" pitchFamily="49" charset="0"/>
              <a:buChar char="o"/>
            </a:pPr>
            <a:r>
              <a:rPr lang="en-US" sz="2400" dirty="0" smtClean="0"/>
              <a:t> Sample ends in 2001: limitation?</a:t>
            </a:r>
          </a:p>
          <a:p>
            <a:pPr>
              <a:spcAft>
                <a:spcPts val="1800"/>
              </a:spcAft>
              <a:buFont typeface="Courier New" pitchFamily="49" charset="0"/>
              <a:buChar char="o"/>
            </a:pPr>
            <a:r>
              <a:rPr lang="en-US" sz="2400" dirty="0" smtClean="0"/>
              <a:t> Only large private firms included </a:t>
            </a:r>
            <a:r>
              <a:rPr lang="en-US" sz="2000" dirty="0" smtClean="0"/>
              <a:t>(i.e., results not necessarily </a:t>
            </a:r>
            <a:r>
              <a:rPr lang="en-US" sz="2000" dirty="0" err="1" smtClean="0"/>
              <a:t>generalizable</a:t>
            </a:r>
            <a:r>
              <a:rPr lang="en-US" sz="2000" dirty="0" smtClean="0"/>
              <a:t> to other private firms)</a:t>
            </a:r>
          </a:p>
          <a:p>
            <a:pPr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400" dirty="0" smtClean="0"/>
              <a:t> Different study: Examine private firms that continue versus those 	that stop filing financial statements?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6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546102"/>
            <a:ext cx="1524000" cy="3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66FF"/>
                </a:solidFill>
              </a:rPr>
              <a:t>Brief Comments on Tests</a:t>
            </a:r>
            <a:endParaRPr lang="en-US" sz="3600" b="1" dirty="0">
              <a:solidFill>
                <a:srgbClr val="0066FF"/>
              </a:solidFill>
            </a:endParaRPr>
          </a:p>
        </p:txBody>
      </p:sp>
      <p:pic>
        <p:nvPicPr>
          <p:cNvPr id="4" name="Content Placeholder 3" descr="panda035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74000" y="0"/>
            <a:ext cx="1270000" cy="1003300"/>
          </a:xfrm>
        </p:spPr>
      </p:pic>
      <p:sp>
        <p:nvSpPr>
          <p:cNvPr id="5" name="TextBox 4"/>
          <p:cNvSpPr txBox="1"/>
          <p:nvPr/>
        </p:nvSpPr>
        <p:spPr>
          <a:xfrm>
            <a:off x="457200" y="1143000"/>
            <a:ext cx="8458200" cy="519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smtClean="0"/>
              <a:t> General comment: Auditors have only indirect effect on earnings quality but direct impact on audit opinions: trade-off between more direct measure and “power</a:t>
            </a:r>
            <a:r>
              <a:rPr lang="en-US" sz="2200" dirty="0" smtClean="0"/>
              <a:t>”</a:t>
            </a:r>
            <a:endParaRPr lang="en-US" dirty="0" smtClean="0"/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200" dirty="0" smtClean="0"/>
              <a:t> </a:t>
            </a:r>
            <a:r>
              <a:rPr lang="en-US" sz="2200" dirty="0" smtClean="0"/>
              <a:t>Any evidence on accrual </a:t>
            </a:r>
            <a:r>
              <a:rPr lang="en-US" sz="2200" dirty="0" smtClean="0"/>
              <a:t>models </a:t>
            </a:r>
            <a:r>
              <a:rPr lang="en-US" sz="2200" dirty="0" smtClean="0"/>
              <a:t>in </a:t>
            </a:r>
            <a:r>
              <a:rPr lang="en-US" sz="2200" dirty="0" smtClean="0"/>
              <a:t>Taiwan? </a:t>
            </a:r>
            <a:r>
              <a:rPr lang="en-US" sz="2200" dirty="0" smtClean="0"/>
              <a:t>Alternative measures for generalizability?</a:t>
            </a:r>
            <a:endParaRPr lang="en-US" sz="2200" dirty="0" smtClean="0"/>
          </a:p>
          <a:p>
            <a:pPr>
              <a:spcAft>
                <a:spcPts val="200"/>
              </a:spcAft>
              <a:buFont typeface="Wingdings" pitchFamily="2" charset="2"/>
              <a:buChar char="§"/>
            </a:pPr>
            <a:r>
              <a:rPr lang="en-US" sz="2200" dirty="0" smtClean="0"/>
              <a:t> If pre-client experience matters, should it perhaps be more important in the early years with new auditor? </a:t>
            </a:r>
          </a:p>
          <a:p>
            <a:pPr lvl="1">
              <a:spcAft>
                <a:spcPts val="200"/>
              </a:spcAft>
              <a:buFont typeface="Wingdings" pitchFamily="2" charset="2"/>
              <a:buChar char="§"/>
            </a:pPr>
            <a:r>
              <a:rPr lang="en-US" sz="2200" dirty="0" smtClean="0"/>
              <a:t> Relates to the pooling of all firm-years together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smtClean="0"/>
              <a:t> Also recall non-linearity found by Chi and Huang (2005) and Chi, </a:t>
            </a:r>
            <a:r>
              <a:rPr lang="en-US" sz="2200" dirty="0" err="1" smtClean="0"/>
              <a:t>Douthett</a:t>
            </a:r>
            <a:r>
              <a:rPr lang="en-US" sz="2200" dirty="0" smtClean="0"/>
              <a:t>, and Lei (2010)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200" dirty="0" smtClean="0"/>
              <a:t> Is it possible that partner with long pre-client experience chooses high-quality client firms (“self selection”)? Conversely, high-quality firms tend to sign high-quality partners? Address by matching (or two-stage model)?</a:t>
            </a:r>
            <a:endParaRPr lang="en-US" sz="2200" dirty="0"/>
          </a:p>
        </p:txBody>
      </p:sp>
      <p:pic>
        <p:nvPicPr>
          <p:cNvPr id="6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546102"/>
            <a:ext cx="1524000" cy="3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</a:rPr>
              <a:t>Other Comments</a:t>
            </a:r>
            <a:endParaRPr lang="en-US" b="1" dirty="0">
              <a:solidFill>
                <a:srgbClr val="0066FF"/>
              </a:solidFill>
            </a:endParaRPr>
          </a:p>
        </p:txBody>
      </p:sp>
      <p:pic>
        <p:nvPicPr>
          <p:cNvPr id="4" name="Content Placeholder 3" descr="panda058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74000" y="0"/>
            <a:ext cx="1270000" cy="901700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8458200" cy="449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400"/>
              </a:spcAft>
              <a:buFont typeface="Wingdings" pitchFamily="2" charset="2"/>
              <a:buChar char="§"/>
            </a:pPr>
            <a:r>
              <a:rPr lang="en-US" sz="2200" dirty="0" smtClean="0"/>
              <a:t> </a:t>
            </a:r>
            <a:r>
              <a:rPr lang="en-US" sz="2400" dirty="0" smtClean="0"/>
              <a:t>Consider more tension in arguments?</a:t>
            </a:r>
          </a:p>
          <a:p>
            <a:pPr>
              <a:spcAft>
                <a:spcPts val="1400"/>
              </a:spcAft>
              <a:buFont typeface="Wingdings" pitchFamily="2" charset="2"/>
              <a:buChar char="§"/>
            </a:pPr>
            <a:r>
              <a:rPr lang="en-US" sz="2400" dirty="0" smtClean="0"/>
              <a:t> Discuss mixed findings in prior research: </a:t>
            </a:r>
            <a:r>
              <a:rPr lang="en-US" sz="2400" i="1" dirty="0" smtClean="0"/>
              <a:t>Why</a:t>
            </a:r>
            <a:r>
              <a:rPr lang="en-US" sz="2400" dirty="0" smtClean="0"/>
              <a:t> different results?</a:t>
            </a:r>
          </a:p>
          <a:p>
            <a:pPr>
              <a:spcAft>
                <a:spcPts val="1400"/>
              </a:spcAft>
              <a:buFont typeface="Wingdings" pitchFamily="2" charset="2"/>
              <a:buChar char="§"/>
            </a:pPr>
            <a:r>
              <a:rPr lang="en-US" sz="2400" dirty="0" smtClean="0"/>
              <a:t> Would be nice to have correlation table (e.g., correlation between experience measures). </a:t>
            </a:r>
          </a:p>
          <a:p>
            <a:pPr lvl="1">
              <a:spcAft>
                <a:spcPts val="1400"/>
              </a:spcAft>
              <a:buFont typeface="Wingdings" pitchFamily="2" charset="2"/>
              <a:buChar char="§"/>
            </a:pPr>
            <a:r>
              <a:rPr lang="en-US" sz="2400" dirty="0" smtClean="0"/>
              <a:t> Chi, </a:t>
            </a:r>
            <a:r>
              <a:rPr lang="en-US" sz="2400" dirty="0" err="1" smtClean="0"/>
              <a:t>Douthett</a:t>
            </a:r>
            <a:r>
              <a:rPr lang="en-US" sz="2400" dirty="0" smtClean="0"/>
              <a:t>, and Lei (2010) show corr. of 0.701 between “auditor tenure” and “audit firm tenure”</a:t>
            </a:r>
          </a:p>
          <a:p>
            <a:pPr>
              <a:spcAft>
                <a:spcPts val="1400"/>
              </a:spcAft>
              <a:buFont typeface="Wingdings" pitchFamily="2" charset="2"/>
              <a:buChar char="§"/>
            </a:pPr>
            <a:r>
              <a:rPr lang="en-US" sz="2400" dirty="0" smtClean="0"/>
              <a:t> Simplify title?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546102"/>
            <a:ext cx="1524000" cy="3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</a:rPr>
              <a:t>Other Comments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Replace “Perceptions of Earnings Quality” in title and elsewhere with more descriptive </a:t>
            </a:r>
            <a:r>
              <a:rPr lang="en-US" sz="2400" dirty="0" smtClean="0"/>
              <a:t>“</a:t>
            </a:r>
            <a:r>
              <a:rPr lang="en-US" sz="2400" dirty="0" smtClean="0"/>
              <a:t>interest charged</a:t>
            </a:r>
            <a:r>
              <a:rPr lang="en-US" sz="2400" dirty="0" smtClean="0"/>
              <a:t>”? </a:t>
            </a:r>
            <a:r>
              <a:rPr lang="en-US" sz="2400" dirty="0" smtClean="0"/>
              <a:t>Authors say that interest rate is “proxy” for perceptions of EQ. But only proxy if interest </a:t>
            </a:r>
            <a:r>
              <a:rPr lang="en-US" sz="2400" i="1" dirty="0" smtClean="0"/>
              <a:t>primarily</a:t>
            </a:r>
            <a:r>
              <a:rPr lang="en-US" sz="2400" dirty="0" smtClean="0"/>
              <a:t> relates to EQ, which is clearly not the case. 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Bank interest reflects many different things – and not only perceptions of earnings quality. I suggest making that clear, and making clear that you </a:t>
            </a:r>
            <a:r>
              <a:rPr lang="en-US" sz="2400" i="1" dirty="0" smtClean="0"/>
              <a:t>control</a:t>
            </a:r>
            <a:r>
              <a:rPr lang="en-US" sz="2400" dirty="0" smtClean="0"/>
              <a:t> for these other factors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 Experience measures: non-linearity? Use logs?</a:t>
            </a:r>
          </a:p>
          <a:p>
            <a:endParaRPr lang="en-US" dirty="0"/>
          </a:p>
        </p:txBody>
      </p:sp>
      <p:pic>
        <p:nvPicPr>
          <p:cNvPr id="4" name="Picture 3" descr="panda069_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0"/>
            <a:ext cx="1143000" cy="937260"/>
          </a:xfrm>
          <a:prstGeom prst="rect">
            <a:avLst/>
          </a:prstGeom>
        </p:spPr>
      </p:pic>
      <p:pic>
        <p:nvPicPr>
          <p:cNvPr id="5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468128"/>
            <a:ext cx="1905000" cy="38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Concluding Remarks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panda108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74000" y="0"/>
            <a:ext cx="1270000" cy="927100"/>
          </a:xfrm>
        </p:spPr>
      </p:pic>
      <p:pic>
        <p:nvPicPr>
          <p:cNvPr id="4" name="Picture 5" descr="Rotman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468128"/>
            <a:ext cx="1905000" cy="38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676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Interesting</a:t>
            </a:r>
            <a:r>
              <a:rPr lang="en-US" sz="2400" dirty="0" smtClean="0"/>
              <a:t> study on </a:t>
            </a:r>
            <a:r>
              <a:rPr lang="en-US" sz="2400" i="1" dirty="0" smtClean="0"/>
              <a:t>important</a:t>
            </a:r>
            <a:r>
              <a:rPr lang="en-US" sz="2400" dirty="0" smtClean="0"/>
              <a:t> topic</a:t>
            </a:r>
          </a:p>
          <a:p>
            <a:endParaRPr lang="en-US" sz="2400" dirty="0" smtClean="0"/>
          </a:p>
          <a:p>
            <a:r>
              <a:rPr lang="en-US" sz="2400" dirty="0" smtClean="0"/>
              <a:t>Would be preferable to describe contribution </a:t>
            </a:r>
            <a:r>
              <a:rPr lang="en-US" sz="2400" dirty="0" smtClean="0"/>
              <a:t>better. Consider additional hypotheses/tests to increase contribution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 wish the authors the best of luck with the publication process!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</TotalTime>
  <Words>792</Words>
  <Application>Microsoft Office PowerPoint</Application>
  <PresentationFormat>On-screen Show (4:3)</PresentationFormat>
  <Paragraphs>75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“The Effects of Auditors’ Pre-Client and Client-Specific Experience on Earnings Quality and Perceptions of Earnings Quality: Evidence from Private and Public Companies in Taiwan” Presented by Hong Panda Xie</vt:lpstr>
      <vt:lpstr>Slide 2</vt:lpstr>
      <vt:lpstr>Main Suggestion</vt:lpstr>
      <vt:lpstr>How to Start Paper…</vt:lpstr>
      <vt:lpstr>Data</vt:lpstr>
      <vt:lpstr>Brief Comments on Tests</vt:lpstr>
      <vt:lpstr>Other Comments</vt:lpstr>
      <vt:lpstr>Other Comments II</vt:lpstr>
      <vt:lpstr>Concluding Remarks</vt:lpstr>
    </vt:vector>
  </TitlesOfParts>
  <Company>CUHK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wangx_acy</dc:creator>
  <cp:lastModifiedBy>Ole-Kristian Hope</cp:lastModifiedBy>
  <cp:revision>340</cp:revision>
  <dcterms:created xsi:type="dcterms:W3CDTF">2009-12-12T03:48:27Z</dcterms:created>
  <dcterms:modified xsi:type="dcterms:W3CDTF">2010-06-17T14:51:10Z</dcterms:modified>
</cp:coreProperties>
</file>